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5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notesMaster" Target="notesMasters/notesMaster1.xml" /><Relationship Id="rId5" Type="http://schemas.openxmlformats.org/officeDocument/2006/relationships/slide" Target="slides/slide4.xml" /><Relationship Id="rId15" Type="http://schemas.openxmlformats.org/officeDocument/2006/relationships/tableStyles" Target="tableStyle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98FE-E85B-4455-9261-212AC9FA0D63}" type="datetimeFigureOut">
              <a:rPr lang="uk-UA" smtClean="0"/>
              <a:t>18.09.2023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A5CFE-9428-4727-B8F5-DC5202F64E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8025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A5CFE-9428-4727-B8F5-DC5202F64E81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2832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8C611-F68E-298A-D0AF-B00961214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12E1255-2DCF-5733-5F01-9CA813B04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9EF1B7-1604-01E2-D900-3CC7151E7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33DE-C826-4500-9E0F-0000544F9C6E}" type="datetimeFigureOut">
              <a:rPr lang="uk-UA" smtClean="0"/>
              <a:t>18.09.2023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19C7CF-B8E1-F8EE-71EB-238FB46E7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22DF77-B151-1047-2B6E-B0B949283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3BB6-F233-4959-A4FD-A2965AE345F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8247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C2CB56-F677-563D-8530-81FDA0118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0199153-EC7C-51C8-C167-CF50759185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6F47267-B3CE-2A56-3544-A21DA5849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33DE-C826-4500-9E0F-0000544F9C6E}" type="datetimeFigureOut">
              <a:rPr lang="uk-UA" smtClean="0"/>
              <a:t>18.09.2023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1DC3437-F3CC-B7C6-816E-7F351BC7D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316F99D-6622-6E5A-B112-24EED1807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3BB6-F233-4959-A4FD-A2965AE345F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2291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8631173-451A-D2D9-B2BC-524AA58044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AF25060-FD28-F7F6-4F88-C63F3B9C44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98DFF1-0E6B-D639-4C7A-78D6E569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33DE-C826-4500-9E0F-0000544F9C6E}" type="datetimeFigureOut">
              <a:rPr lang="uk-UA" smtClean="0"/>
              <a:t>18.09.2023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D20AF5-4776-B22F-7249-78AD142F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3EEEBAB-3FC3-550C-763C-7AA5F2003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3BB6-F233-4959-A4FD-A2965AE345F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8599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DA91D-5EB4-42C9-3B63-603B2E7C8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F9C5C33-0141-0994-CBA1-E23E9C8B2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8BC1114-AD7C-317C-B292-C7B77BDCC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33DE-C826-4500-9E0F-0000544F9C6E}" type="datetimeFigureOut">
              <a:rPr lang="uk-UA" smtClean="0"/>
              <a:t>18.09.2023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1C2460F-722E-B277-B011-825070277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069C38-3B8E-EB5C-8670-E741B0C3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3BB6-F233-4959-A4FD-A2965AE345F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078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102C6-F0E2-ADB9-5DD9-36737182B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EFD4486-D1BB-B21C-EA59-C7D67B8FF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7260CC4-1B42-DB6C-0E1B-77CAB2D79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33DE-C826-4500-9E0F-0000544F9C6E}" type="datetimeFigureOut">
              <a:rPr lang="uk-UA" smtClean="0"/>
              <a:t>18.09.2023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79937F-6FE5-A20E-6B00-DD5792BCF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1D57F8-6531-6D06-34D2-026C1C824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3BB6-F233-4959-A4FD-A2965AE345F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8163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E64D8-5292-470C-62B5-E56CDF1A7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D4C1CC7-CCC0-5695-C8EB-6F66DD52C7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B622D84-56B3-B977-5169-D80B502392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77EECF5-BFCB-FA3E-5129-708048C44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33DE-C826-4500-9E0F-0000544F9C6E}" type="datetimeFigureOut">
              <a:rPr lang="uk-UA" smtClean="0"/>
              <a:t>18.09.2023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666E880-DDF4-D65F-2B62-0F7404FD6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C657428-CFA9-B0FA-37BF-2B59D975C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3BB6-F233-4959-A4FD-A2965AE345F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5090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459877-3ED0-D5B1-A659-3449518B5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69AD20F-D667-3BFB-F6BD-DB1DBB850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B5298FF-08C5-D74A-7B94-8BCCD9D5B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C0950EF-5F72-1BB2-33CD-4EB52669B0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6878A63-3FF1-6428-9AB3-FF13BA1AC6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6725F7F-2171-5673-EB9A-4945EC22F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33DE-C826-4500-9E0F-0000544F9C6E}" type="datetimeFigureOut">
              <a:rPr lang="uk-UA" smtClean="0"/>
              <a:t>18.09.2023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C29AAFA-9AD1-088A-214D-677898853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8E8D127-C716-2221-8D39-417B4069C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3BB6-F233-4959-A4FD-A2965AE345F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5985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5E2FC-111A-093D-C1C5-548331F24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2F7007E-A58C-6B32-5C99-768FC068B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33DE-C826-4500-9E0F-0000544F9C6E}" type="datetimeFigureOut">
              <a:rPr lang="uk-UA" smtClean="0"/>
              <a:t>18.09.2023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BF2760-627B-395C-8965-7D0A0C6C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2DF3807-E684-E744-F14C-F0D2DD2B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3BB6-F233-4959-A4FD-A2965AE345F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3244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710457C-5F0A-75D1-ABB5-4E2810AA5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33DE-C826-4500-9E0F-0000544F9C6E}" type="datetimeFigureOut">
              <a:rPr lang="uk-UA" smtClean="0"/>
              <a:t>18.09.2023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1A95937-0B5C-CF42-425E-0AD640B61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5FDAEEA-99E8-02AC-D299-C51D83825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3BB6-F233-4959-A4FD-A2965AE345F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9419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935E51-AF54-EC3F-CD8F-BE2EEABEF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A3C8017-C091-CEB1-1D0B-032E5B442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822242A-C469-ECAD-DF3C-BB68F5AE6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6C0B580-DA95-EED1-EEEE-CA0526FA6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33DE-C826-4500-9E0F-0000544F9C6E}" type="datetimeFigureOut">
              <a:rPr lang="uk-UA" smtClean="0"/>
              <a:t>18.09.2023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893E893-D368-942A-3A5A-DEE850AAB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2DD83DA-724F-088A-2768-2F9CCC578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3BB6-F233-4959-A4FD-A2965AE345F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6056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4049DA-7DA2-6974-9F31-DFD1E210C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65B6831-ED8B-27FE-1F7D-4845B6173F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45684A4-E9A0-9018-5BFC-37D0EA3ED4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5CAA9F5-A078-5D46-0F1C-5C1B293EA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33DE-C826-4500-9E0F-0000544F9C6E}" type="datetimeFigureOut">
              <a:rPr lang="uk-UA" smtClean="0"/>
              <a:t>18.09.2023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61210B3-8A29-ECBA-1269-419084BE1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CC2EDE4-A04A-14EB-F74D-2DA861C48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3BB6-F233-4959-A4FD-A2965AE345F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998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D8F5440-E827-CE76-DE2B-6538478CF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DB1E7C1-3E51-CB57-E5C6-D0AC0BD1F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94777E8-224C-266D-ABD8-C7E4E46406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933DE-C826-4500-9E0F-0000544F9C6E}" type="datetimeFigureOut">
              <a:rPr lang="uk-UA" smtClean="0"/>
              <a:t>18.09.2023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ED6DEC-82B7-0C31-B0A9-360A7B8C6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D985D0-EE13-5D30-15D8-DD0E35DF5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73BB6-F233-4959-A4FD-A2965AE345F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9303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5.JPG" /><Relationship Id="rId4" Type="http://schemas.openxmlformats.org/officeDocument/2006/relationships/image" Target="../media/image4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 /><Relationship Id="rId3" Type="http://schemas.openxmlformats.org/officeDocument/2006/relationships/image" Target="../media/image7.jpeg" /><Relationship Id="rId7" Type="http://schemas.openxmlformats.org/officeDocument/2006/relationships/image" Target="../media/image11.jpeg" /><Relationship Id="rId12" Type="http://schemas.openxmlformats.org/officeDocument/2006/relationships/image" Target="../media/image16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0.jpeg" /><Relationship Id="rId11" Type="http://schemas.openxmlformats.org/officeDocument/2006/relationships/image" Target="../media/image15.jpeg" /><Relationship Id="rId5" Type="http://schemas.openxmlformats.org/officeDocument/2006/relationships/image" Target="../media/image9.jpeg" /><Relationship Id="rId10" Type="http://schemas.openxmlformats.org/officeDocument/2006/relationships/image" Target="../media/image14.jpeg" /><Relationship Id="rId4" Type="http://schemas.openxmlformats.org/officeDocument/2006/relationships/image" Target="../media/image8.jpeg" /><Relationship Id="rId9" Type="http://schemas.openxmlformats.org/officeDocument/2006/relationships/image" Target="../media/image13.jpe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 /><Relationship Id="rId13" Type="http://schemas.openxmlformats.org/officeDocument/2006/relationships/image" Target="../media/image26.jpeg" /><Relationship Id="rId3" Type="http://schemas.microsoft.com/office/2007/relationships/hdphoto" Target="../media/hdphoto1.wdp" /><Relationship Id="rId7" Type="http://schemas.openxmlformats.org/officeDocument/2006/relationships/image" Target="../media/image20.png" /><Relationship Id="rId12" Type="http://schemas.openxmlformats.org/officeDocument/2006/relationships/image" Target="../media/image25.jpe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9.jpg" /><Relationship Id="rId11" Type="http://schemas.openxmlformats.org/officeDocument/2006/relationships/image" Target="../media/image24.jpeg" /><Relationship Id="rId5" Type="http://schemas.microsoft.com/office/2007/relationships/hdphoto" Target="../media/hdphoto2.wdp" /><Relationship Id="rId10" Type="http://schemas.openxmlformats.org/officeDocument/2006/relationships/image" Target="../media/image23.jpeg" /><Relationship Id="rId4" Type="http://schemas.openxmlformats.org/officeDocument/2006/relationships/image" Target="../media/image18.png" /><Relationship Id="rId9" Type="http://schemas.openxmlformats.org/officeDocument/2006/relationships/image" Target="../media/image22.jpeg" /><Relationship Id="rId14" Type="http://schemas.openxmlformats.org/officeDocument/2006/relationships/image" Target="../media/image27.pn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 /><Relationship Id="rId13" Type="http://schemas.microsoft.com/office/2007/relationships/hdphoto" Target="../media/hdphoto7.wdp" /><Relationship Id="rId3" Type="http://schemas.openxmlformats.org/officeDocument/2006/relationships/image" Target="../media/image28.jpeg" /><Relationship Id="rId7" Type="http://schemas.microsoft.com/office/2007/relationships/hdphoto" Target="../media/hdphoto4.wdp" /><Relationship Id="rId12" Type="http://schemas.openxmlformats.org/officeDocument/2006/relationships/image" Target="../media/image33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0.png" /><Relationship Id="rId11" Type="http://schemas.microsoft.com/office/2007/relationships/hdphoto" Target="../media/hdphoto6.wdp" /><Relationship Id="rId5" Type="http://schemas.microsoft.com/office/2007/relationships/hdphoto" Target="../media/hdphoto3.wdp" /><Relationship Id="rId10" Type="http://schemas.openxmlformats.org/officeDocument/2006/relationships/image" Target="../media/image32.png" /><Relationship Id="rId4" Type="http://schemas.openxmlformats.org/officeDocument/2006/relationships/image" Target="../media/image29.png" /><Relationship Id="rId9" Type="http://schemas.microsoft.com/office/2007/relationships/hdphoto" Target="../media/hdphoto5.wdp" 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 /><Relationship Id="rId3" Type="http://schemas.openxmlformats.org/officeDocument/2006/relationships/image" Target="../media/image34.jpeg" /><Relationship Id="rId7" Type="http://schemas.openxmlformats.org/officeDocument/2006/relationships/image" Target="../media/image37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6.png" /><Relationship Id="rId5" Type="http://schemas.microsoft.com/office/2007/relationships/hdphoto" Target="../media/hdphoto8.wdp" /><Relationship Id="rId4" Type="http://schemas.openxmlformats.org/officeDocument/2006/relationships/image" Target="../media/image35.png" 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 /><Relationship Id="rId3" Type="http://schemas.openxmlformats.org/officeDocument/2006/relationships/image" Target="../media/image38.jpeg" /><Relationship Id="rId7" Type="http://schemas.openxmlformats.org/officeDocument/2006/relationships/image" Target="../media/image41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Relationship Id="rId6" Type="http://schemas.microsoft.com/office/2007/relationships/hdphoto" Target="../media/hdphoto10.wdp" /><Relationship Id="rId5" Type="http://schemas.openxmlformats.org/officeDocument/2006/relationships/image" Target="../media/image40.png" /><Relationship Id="rId4" Type="http://schemas.openxmlformats.org/officeDocument/2006/relationships/image" Target="../media/image39.jp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 /><Relationship Id="rId7" Type="http://schemas.openxmlformats.org/officeDocument/2006/relationships/image" Target="../media/image45.jpe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Relationship Id="rId6" Type="http://schemas.microsoft.com/office/2007/relationships/hdphoto" Target="../media/hdphoto12.wdp" /><Relationship Id="rId5" Type="http://schemas.openxmlformats.org/officeDocument/2006/relationships/image" Target="../media/image44.png" /><Relationship Id="rId4" Type="http://schemas.openxmlformats.org/officeDocument/2006/relationships/image" Target="../media/image43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03306" y="157069"/>
            <a:ext cx="10951372" cy="671873"/>
          </a:xfrm>
          <a:solidFill>
            <a:schemeClr val="accent4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Облаштування споруд цивільного захисту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803307" y="2340864"/>
            <a:ext cx="5315482" cy="470702"/>
          </a:xfrm>
          <a:solidFill>
            <a:schemeClr val="accent4"/>
          </a:solidFill>
        </p:spPr>
        <p:txBody>
          <a:bodyPr/>
          <a:lstStyle/>
          <a:p>
            <a:pPr algn="ctr"/>
            <a:r>
              <a:rPr lang="ru-RU" sz="2400" dirty="0"/>
              <a:t>7 </a:t>
            </a:r>
            <a:r>
              <a:rPr lang="ru-RU" sz="2400" dirty="0" err="1"/>
              <a:t>закладів</a:t>
            </a:r>
            <a:r>
              <a:rPr lang="ru-RU" sz="2400" dirty="0"/>
              <a:t> </a:t>
            </a:r>
            <a:r>
              <a:rPr lang="ru-RU" sz="2400" dirty="0" err="1"/>
              <a:t>загальної</a:t>
            </a:r>
            <a:r>
              <a:rPr lang="ru-RU" sz="2400" dirty="0"/>
              <a:t> </a:t>
            </a:r>
            <a:r>
              <a:rPr lang="ru-RU" sz="2400" dirty="0" err="1"/>
              <a:t>середньої</a:t>
            </a:r>
            <a:r>
              <a:rPr lang="ru-RU" sz="2400" dirty="0"/>
              <a:t> </a:t>
            </a:r>
            <a:r>
              <a:rPr lang="ru-RU" sz="2400" dirty="0" err="1"/>
              <a:t>освіти</a:t>
            </a:r>
            <a:r>
              <a:rPr lang="ru-RU" sz="2400" dirty="0"/>
              <a:t> </a:t>
            </a:r>
            <a:endParaRPr lang="uk-UA" sz="2400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807575" y="3081000"/>
            <a:ext cx="5426581" cy="2555663"/>
          </a:xfrm>
        </p:spPr>
        <p:txBody>
          <a:bodyPr/>
          <a:lstStyle/>
          <a:p>
            <a:r>
              <a:rPr lang="uk-UA" sz="1800" b="1" u="sng" dirty="0"/>
              <a:t>Експертна оцінка стану підвальних приміщень </a:t>
            </a:r>
            <a:r>
              <a:rPr lang="uk-UA" sz="1600" dirty="0"/>
              <a:t>– </a:t>
            </a:r>
          </a:p>
          <a:p>
            <a:pPr marL="0" indent="0" algn="r">
              <a:buNone/>
            </a:pPr>
            <a:r>
              <a:rPr lang="ru-RU" sz="1600" dirty="0"/>
              <a:t> </a:t>
            </a:r>
            <a:r>
              <a:rPr lang="ru-RU" sz="1600" b="1" dirty="0"/>
              <a:t>346 500 </a:t>
            </a:r>
            <a:r>
              <a:rPr lang="ru-RU" sz="1600" b="1" dirty="0" err="1"/>
              <a:t>г</a:t>
            </a:r>
            <a:r>
              <a:rPr lang="ru-RU" sz="1600" dirty="0" err="1"/>
              <a:t>рн</a:t>
            </a:r>
            <a:r>
              <a:rPr lang="ru-RU" sz="1600" dirty="0"/>
              <a:t> за </a:t>
            </a:r>
            <a:r>
              <a:rPr lang="ru-RU" sz="1600" dirty="0" err="1"/>
              <a:t>рахунок</a:t>
            </a:r>
            <a:r>
              <a:rPr lang="ru-RU" sz="1600" dirty="0"/>
              <a:t> </a:t>
            </a:r>
            <a:r>
              <a:rPr lang="ru-RU" sz="1600" dirty="0" err="1"/>
              <a:t>місцевого</a:t>
            </a:r>
            <a:r>
              <a:rPr lang="ru-RU" sz="1600" dirty="0"/>
              <a:t> бюджету</a:t>
            </a:r>
          </a:p>
          <a:p>
            <a:r>
              <a:rPr lang="uk-UA" sz="1800" b="1" u="sng" dirty="0" err="1"/>
              <a:t>Проєктно</a:t>
            </a:r>
            <a:r>
              <a:rPr lang="uk-UA" sz="1800" b="1" u="sng" dirty="0"/>
              <a:t>-кошторисна документація –</a:t>
            </a:r>
          </a:p>
          <a:p>
            <a:pPr marL="0" indent="0" algn="r">
              <a:buNone/>
            </a:pPr>
            <a:r>
              <a:rPr lang="uk-UA" sz="1600" b="1" dirty="0"/>
              <a:t>2 365 530 грн</a:t>
            </a:r>
            <a:r>
              <a:rPr lang="uk-UA" sz="1600" dirty="0"/>
              <a:t> </a:t>
            </a:r>
            <a:r>
              <a:rPr lang="ru-RU" sz="1600" dirty="0"/>
              <a:t>за </a:t>
            </a:r>
            <a:r>
              <a:rPr lang="ru-RU" sz="1600" dirty="0" err="1"/>
              <a:t>рахунок</a:t>
            </a:r>
            <a:r>
              <a:rPr lang="ru-RU" sz="1600" dirty="0"/>
              <a:t> </a:t>
            </a:r>
            <a:r>
              <a:rPr lang="ru-RU" sz="1600" dirty="0" err="1"/>
              <a:t>місцевого</a:t>
            </a:r>
            <a:r>
              <a:rPr lang="ru-RU" sz="1600" dirty="0"/>
              <a:t> бюджету</a:t>
            </a:r>
            <a:endParaRPr lang="uk-UA" sz="1600" dirty="0"/>
          </a:p>
          <a:p>
            <a:r>
              <a:rPr lang="uk-UA" sz="1800" b="1" u="sng" dirty="0"/>
              <a:t>Ремонтні роботи – </a:t>
            </a:r>
          </a:p>
          <a:p>
            <a:pPr marL="0" indent="0" algn="r">
              <a:buNone/>
            </a:pPr>
            <a:r>
              <a:rPr lang="ru-RU" sz="1600" b="1" dirty="0"/>
              <a:t>28 300 000 </a:t>
            </a:r>
            <a:r>
              <a:rPr lang="ru-RU" sz="1600" b="1" dirty="0" err="1"/>
              <a:t>грн</a:t>
            </a:r>
            <a:r>
              <a:rPr lang="ru-RU" sz="1600" dirty="0"/>
              <a:t> за </a:t>
            </a:r>
            <a:r>
              <a:rPr lang="ru-RU" sz="1600" dirty="0" err="1"/>
              <a:t>рахунок</a:t>
            </a:r>
            <a:r>
              <a:rPr lang="ru-RU" sz="1600" dirty="0"/>
              <a:t> </a:t>
            </a:r>
            <a:r>
              <a:rPr lang="ru-RU" sz="1600" dirty="0" err="1"/>
              <a:t>субвенції</a:t>
            </a:r>
            <a:r>
              <a:rPr lang="ru-RU" sz="1600" dirty="0"/>
              <a:t> та </a:t>
            </a:r>
            <a:r>
              <a:rPr lang="ru-RU" sz="1600" dirty="0" err="1"/>
              <a:t>інших</a:t>
            </a:r>
            <a:r>
              <a:rPr lang="ru-RU" sz="1600" dirty="0"/>
              <a:t> </a:t>
            </a:r>
            <a:r>
              <a:rPr lang="ru-RU" sz="1600" dirty="0" err="1"/>
              <a:t>джерел</a:t>
            </a:r>
            <a:endParaRPr lang="uk-UA" sz="1600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6605900" y="2340864"/>
            <a:ext cx="5255664" cy="470702"/>
          </a:xfrm>
          <a:solidFill>
            <a:schemeClr val="accent4"/>
          </a:solidFill>
        </p:spPr>
        <p:txBody>
          <a:bodyPr/>
          <a:lstStyle/>
          <a:p>
            <a:pPr algn="ctr"/>
            <a:r>
              <a:rPr lang="ru-RU" sz="2400" dirty="0"/>
              <a:t>8 </a:t>
            </a:r>
            <a:r>
              <a:rPr lang="ru-RU" sz="2400" dirty="0" err="1"/>
              <a:t>закладів</a:t>
            </a:r>
            <a:r>
              <a:rPr lang="ru-RU" sz="2400" dirty="0"/>
              <a:t> </a:t>
            </a:r>
            <a:r>
              <a:rPr lang="ru-RU" sz="2400" dirty="0" err="1"/>
              <a:t>дошкільної</a:t>
            </a:r>
            <a:r>
              <a:rPr lang="ru-RU" sz="2400" dirty="0"/>
              <a:t> </a:t>
            </a:r>
            <a:r>
              <a:rPr lang="ru-RU" sz="2400" dirty="0" err="1"/>
              <a:t>освіти</a:t>
            </a:r>
            <a:endParaRPr lang="uk-UA" sz="2400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>
          <a:xfrm>
            <a:off x="6605899" y="3074470"/>
            <a:ext cx="5358213" cy="2562193"/>
          </a:xfrm>
        </p:spPr>
        <p:txBody>
          <a:bodyPr>
            <a:normAutofit/>
          </a:bodyPr>
          <a:lstStyle/>
          <a:p>
            <a:r>
              <a:rPr lang="uk-UA" sz="1800" b="1" u="sng" dirty="0"/>
              <a:t>Експертна оцінка стану підвальних приміщень – </a:t>
            </a:r>
          </a:p>
          <a:p>
            <a:pPr marL="0" indent="0" algn="r">
              <a:buNone/>
            </a:pPr>
            <a:r>
              <a:rPr lang="uk-UA" sz="1600" b="1" dirty="0"/>
              <a:t>401 830 грн </a:t>
            </a:r>
            <a:r>
              <a:rPr lang="ru-RU" sz="1600" dirty="0"/>
              <a:t>за </a:t>
            </a:r>
            <a:r>
              <a:rPr lang="ru-RU" sz="1600" dirty="0" err="1"/>
              <a:t>рахунок</a:t>
            </a:r>
            <a:r>
              <a:rPr lang="ru-RU" sz="1600" dirty="0"/>
              <a:t> </a:t>
            </a:r>
            <a:r>
              <a:rPr lang="ru-RU" sz="1600" dirty="0" err="1"/>
              <a:t>місцевого</a:t>
            </a:r>
            <a:r>
              <a:rPr lang="ru-RU" sz="1600" dirty="0"/>
              <a:t> бюджету</a:t>
            </a:r>
            <a:endParaRPr lang="uk-UA" sz="1600" dirty="0"/>
          </a:p>
          <a:p>
            <a:r>
              <a:rPr lang="uk-UA" sz="1800" b="1" u="sng" dirty="0" err="1"/>
              <a:t>Проєктно</a:t>
            </a:r>
            <a:r>
              <a:rPr lang="uk-UA" sz="1800" b="1" u="sng" dirty="0"/>
              <a:t>-кошторисна документація                          + ремонтні роботи</a:t>
            </a:r>
            <a:endParaRPr lang="ru-RU" sz="1800" b="1" u="sng" dirty="0"/>
          </a:p>
          <a:p>
            <a:pPr marL="0" indent="0" algn="r">
              <a:buNone/>
            </a:pPr>
            <a:r>
              <a:rPr lang="ru-RU" sz="1600" b="1" dirty="0"/>
              <a:t>20 000 000 </a:t>
            </a:r>
            <a:r>
              <a:rPr lang="ru-RU" sz="1600" b="1" dirty="0" err="1"/>
              <a:t>грн</a:t>
            </a:r>
            <a:endParaRPr lang="ru-RU" sz="1600" b="1" dirty="0"/>
          </a:p>
          <a:p>
            <a:pPr marL="0" indent="0" algn="r">
              <a:buNone/>
            </a:pPr>
            <a:r>
              <a:rPr lang="ru-RU" sz="1600" dirty="0"/>
              <a:t>за </a:t>
            </a:r>
            <a:r>
              <a:rPr lang="ru-RU" sz="1600" dirty="0" err="1"/>
              <a:t>рахунок</a:t>
            </a:r>
            <a:r>
              <a:rPr lang="ru-RU" sz="1600" dirty="0"/>
              <a:t> ТОВ «МЕТІНВЕСТ ХОЛДИНГ»</a:t>
            </a: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03306" y="1040450"/>
            <a:ext cx="10951372" cy="9421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err="1"/>
              <a:t>Наявність</a:t>
            </a:r>
            <a:r>
              <a:rPr lang="ru-RU" sz="3200" dirty="0"/>
              <a:t> </a:t>
            </a:r>
            <a:r>
              <a:rPr lang="ru-RU" sz="3200" dirty="0" err="1"/>
              <a:t>облаштованого</a:t>
            </a:r>
            <a:r>
              <a:rPr lang="ru-RU" sz="3200" dirty="0"/>
              <a:t> </a:t>
            </a:r>
            <a:r>
              <a:rPr lang="ru-RU" sz="3200" dirty="0" err="1"/>
              <a:t>укриття</a:t>
            </a:r>
            <a:r>
              <a:rPr lang="ru-RU" sz="3200" dirty="0"/>
              <a:t> – </a:t>
            </a:r>
          </a:p>
          <a:p>
            <a:pPr algn="ctr"/>
            <a:r>
              <a:rPr lang="ru-RU" sz="3200" dirty="0" err="1"/>
              <a:t>умова</a:t>
            </a:r>
            <a:r>
              <a:rPr lang="ru-RU" sz="3200" dirty="0"/>
              <a:t> </a:t>
            </a:r>
            <a:r>
              <a:rPr lang="ru-RU" sz="3200" dirty="0" err="1"/>
              <a:t>відновлення</a:t>
            </a:r>
            <a:r>
              <a:rPr lang="ru-RU" sz="3200" dirty="0"/>
              <a:t> </a:t>
            </a:r>
            <a:r>
              <a:rPr lang="ru-RU" sz="3200" dirty="0" err="1"/>
              <a:t>навчання</a:t>
            </a:r>
            <a:r>
              <a:rPr lang="ru-RU" sz="3200" dirty="0"/>
              <a:t> в очному </a:t>
            </a:r>
            <a:r>
              <a:rPr lang="ru-RU" sz="3200" dirty="0" err="1"/>
              <a:t>форматі</a:t>
            </a:r>
            <a:br>
              <a:rPr lang="uk-UA" sz="3200" dirty="0"/>
            </a:br>
            <a:endParaRPr lang="uk-UA" sz="3200" dirty="0"/>
          </a:p>
        </p:txBody>
      </p:sp>
      <p:sp>
        <p:nvSpPr>
          <p:cNvPr id="12" name="Текст 7"/>
          <p:cNvSpPr txBox="1">
            <a:spLocks/>
          </p:cNvSpPr>
          <p:nvPr/>
        </p:nvSpPr>
        <p:spPr>
          <a:xfrm>
            <a:off x="803306" y="5636662"/>
            <a:ext cx="5315482" cy="1020511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30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b="1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/>
              <a:t>ЗОШ №9, НВК №1, ЗОШ №15, ЗОШ №14,</a:t>
            </a:r>
          </a:p>
          <a:p>
            <a:pPr algn="ctr"/>
            <a:r>
              <a:rPr lang="ru-RU" sz="2000" dirty="0"/>
              <a:t>ЗОШ №33, ЗОШ №35,</a:t>
            </a:r>
          </a:p>
          <a:p>
            <a:pPr algn="ctr"/>
            <a:r>
              <a:rPr lang="ru-RU" sz="2000" dirty="0" err="1"/>
              <a:t>Піщанський</a:t>
            </a:r>
            <a:r>
              <a:rPr lang="ru-RU" sz="2000" dirty="0"/>
              <a:t> ЗЗСО</a:t>
            </a:r>
            <a:endParaRPr lang="uk-UA" sz="2000" dirty="0"/>
          </a:p>
        </p:txBody>
      </p:sp>
      <p:sp>
        <p:nvSpPr>
          <p:cNvPr id="13" name="Текст 9"/>
          <p:cNvSpPr txBox="1">
            <a:spLocks/>
          </p:cNvSpPr>
          <p:nvPr/>
        </p:nvSpPr>
        <p:spPr>
          <a:xfrm>
            <a:off x="6605899" y="5629069"/>
            <a:ext cx="5255664" cy="1028104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30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b="1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/>
              <a:t>ЗДО № 20, 21, 42, 43</a:t>
            </a:r>
          </a:p>
          <a:p>
            <a:pPr algn="ctr"/>
            <a:r>
              <a:rPr lang="ru-RU" sz="1800" dirty="0"/>
              <a:t> ЗДО №4, 11, 15, 22</a:t>
            </a:r>
          </a:p>
          <a:p>
            <a:pPr algn="ctr"/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2722723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7A5869-3DED-E55D-BDA8-D14224270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877" y="166343"/>
            <a:ext cx="5019261" cy="854075"/>
          </a:xfrm>
        </p:spPr>
        <p:txBody>
          <a:bodyPr>
            <a:normAutofit fontScale="90000"/>
          </a:bodyPr>
          <a:lstStyle/>
          <a:p>
            <a:pPr algn="r"/>
            <a:r>
              <a:rPr lang="uk-UA" dirty="0">
                <a:solidFill>
                  <a:srgbClr val="002060"/>
                </a:solidFill>
              </a:rPr>
              <a:t>Як це виглядає зараз</a:t>
            </a:r>
          </a:p>
        </p:txBody>
      </p:sp>
      <p:pic>
        <p:nvPicPr>
          <p:cNvPr id="7" name="Рисунок 6" descr="Зображення, що містить у приміщенні, стіна, будівля, покинутий&#10;&#10;Автоматично згенерований опис">
            <a:extLst>
              <a:ext uri="{FF2B5EF4-FFF2-40B4-BE49-F238E27FC236}">
                <a16:creationId xmlns:a16="http://schemas.microsoft.com/office/drawing/2014/main" id="{00BD9A96-32CB-7A27-803D-44DC73D03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38" y="1020418"/>
            <a:ext cx="7703931" cy="4333461"/>
          </a:xfrm>
          <a:prstGeom prst="rect">
            <a:avLst/>
          </a:prstGeom>
        </p:spPr>
      </p:pic>
      <p:pic>
        <p:nvPicPr>
          <p:cNvPr id="5" name="Рисунок 4" descr="Зображення, що містить земля, сталь, підвал, будівля&#10;&#10;Автоматично згенерований опис">
            <a:extLst>
              <a:ext uri="{FF2B5EF4-FFF2-40B4-BE49-F238E27FC236}">
                <a16:creationId xmlns:a16="http://schemas.microsoft.com/office/drawing/2014/main" id="{9AD3F816-B842-310D-F68F-EE441A7D8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662" y="3262657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75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, що містить дизайн, подушка, ілюстрація&#10;&#10;Автоматично згенерований опис">
            <a:extLst>
              <a:ext uri="{FF2B5EF4-FFF2-40B4-BE49-F238E27FC236}">
                <a16:creationId xmlns:a16="http://schemas.microsoft.com/office/drawing/2014/main" id="{F0E87A84-D2B0-5EC2-1936-3A0E9DE237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6" t="55656" r="1" b="5277"/>
          <a:stretch/>
        </p:blipFill>
        <p:spPr>
          <a:xfrm flipH="1">
            <a:off x="0" y="3433345"/>
            <a:ext cx="5325195" cy="3251472"/>
          </a:xfrm>
          <a:prstGeom prst="rect">
            <a:avLst/>
          </a:prstGeom>
        </p:spPr>
      </p:pic>
      <p:pic>
        <p:nvPicPr>
          <p:cNvPr id="9" name="Рисунок 8" descr="Зображення, що містить текст, схема, План, схематичний&#10;&#10;Автоматично згенерований опис">
            <a:extLst>
              <a:ext uri="{FF2B5EF4-FFF2-40B4-BE49-F238E27FC236}">
                <a16:creationId xmlns:a16="http://schemas.microsoft.com/office/drawing/2014/main" id="{F2567ED2-CE6E-E2F8-1664-E9EF1489E2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8" b="11267"/>
          <a:stretch/>
        </p:blipFill>
        <p:spPr>
          <a:xfrm rot="5400000">
            <a:off x="5780919" y="49830"/>
            <a:ext cx="5390327" cy="7016195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B200C78-33EE-B492-1E0C-DAF4E5F89B04}"/>
              </a:ext>
            </a:extLst>
          </p:cNvPr>
          <p:cNvSpPr txBox="1">
            <a:spLocks/>
          </p:cNvSpPr>
          <p:nvPr/>
        </p:nvSpPr>
        <p:spPr>
          <a:xfrm>
            <a:off x="6864625" y="0"/>
            <a:ext cx="5019261" cy="8540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uk-UA" dirty="0">
                <a:solidFill>
                  <a:srgbClr val="002060"/>
                </a:solidFill>
              </a:rPr>
              <a:t>Як це буде виглядати</a:t>
            </a:r>
          </a:p>
        </p:txBody>
      </p:sp>
      <p:pic>
        <p:nvPicPr>
          <p:cNvPr id="11" name="Рисунок 10" descr="Зображення, що містить будинок, дизайн, ілюстрація&#10;&#10;Автоматично згенерований опис">
            <a:extLst>
              <a:ext uri="{FF2B5EF4-FFF2-40B4-BE49-F238E27FC236}">
                <a16:creationId xmlns:a16="http://schemas.microsoft.com/office/drawing/2014/main" id="{128113CD-BEFC-C3C8-5D64-3C51E6C299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9" r="2890" b="50000"/>
          <a:stretch/>
        </p:blipFill>
        <p:spPr>
          <a:xfrm>
            <a:off x="308114" y="604908"/>
            <a:ext cx="4322960" cy="281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23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62328" y="-25661"/>
            <a:ext cx="6059016" cy="11967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uk-UA" dirty="0">
                <a:solidFill>
                  <a:srgbClr val="002060"/>
                </a:solidFill>
              </a:rPr>
              <a:t>Меблі для укриття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Стілець для садочку &quot;Дерев'яний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4307" y="4063805"/>
            <a:ext cx="1685925" cy="1333501"/>
          </a:xfrm>
          <a:prstGeom prst="rect">
            <a:avLst/>
          </a:prstGeom>
          <a:noFill/>
        </p:spPr>
      </p:pic>
      <p:pic>
        <p:nvPicPr>
          <p:cNvPr id="1028" name="Picture 4" descr="Стілець для садочку &quot;Дерев'яний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267" y="2983685"/>
            <a:ext cx="1685925" cy="1333501"/>
          </a:xfrm>
          <a:prstGeom prst="rect">
            <a:avLst/>
          </a:prstGeom>
          <a:noFill/>
        </p:spPr>
      </p:pic>
      <p:pic>
        <p:nvPicPr>
          <p:cNvPr id="1030" name="Picture 6" descr="Стілець для садочку &quot;Дерев'яний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6435" y="3127701"/>
            <a:ext cx="1685925" cy="1333501"/>
          </a:xfrm>
          <a:prstGeom prst="rect">
            <a:avLst/>
          </a:prstGeom>
          <a:noFill/>
        </p:spPr>
      </p:pic>
      <p:pic>
        <p:nvPicPr>
          <p:cNvPr id="1032" name="Picture 8" descr="Стіл для дитячого садка &quot;Шестикутник&quot; Сірий-Жовтий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2400" y="4009369"/>
            <a:ext cx="1685925" cy="1333501"/>
          </a:xfrm>
          <a:prstGeom prst="rect">
            <a:avLst/>
          </a:prstGeom>
          <a:noFill/>
        </p:spPr>
      </p:pic>
      <p:pic>
        <p:nvPicPr>
          <p:cNvPr id="1036" name="Picture 12" descr="Стіл для дитячого садка &quot;Шестикутник&quot; Сірий-Червоний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64275" y="4330802"/>
            <a:ext cx="1685925" cy="1333501"/>
          </a:xfrm>
          <a:prstGeom prst="rect">
            <a:avLst/>
          </a:prstGeom>
          <a:noFill/>
        </p:spPr>
      </p:pic>
      <p:pic>
        <p:nvPicPr>
          <p:cNvPr id="1038" name="Picture 14" descr="Секція з малими дверима &quot;81862&quot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34353" y="2131947"/>
            <a:ext cx="1685925" cy="1333501"/>
          </a:xfrm>
          <a:prstGeom prst="rect">
            <a:avLst/>
          </a:prstGeom>
          <a:noFill/>
        </p:spPr>
      </p:pic>
      <p:pic>
        <p:nvPicPr>
          <p:cNvPr id="1040" name="Picture 16" descr="Секція дводверна Варіант 2 &quot;81865&quot;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48428" y="1235038"/>
            <a:ext cx="1685925" cy="1333501"/>
          </a:xfrm>
          <a:prstGeom prst="rect">
            <a:avLst/>
          </a:prstGeom>
          <a:noFill/>
        </p:spPr>
      </p:pic>
      <p:pic>
        <p:nvPicPr>
          <p:cNvPr id="1042" name="Picture 18" descr="Лавочка дитяча для роздягальні жовтий / зелена вод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50946" y="4091820"/>
            <a:ext cx="2348359" cy="1857460"/>
          </a:xfrm>
          <a:prstGeom prst="rect">
            <a:avLst/>
          </a:prstGeom>
          <a:noFill/>
        </p:spPr>
      </p:pic>
      <p:pic>
        <p:nvPicPr>
          <p:cNvPr id="1044" name="Picture 20" descr="Комплект пуфов &quot;Пазл&quot;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92613" y="986745"/>
            <a:ext cx="1685925" cy="1333501"/>
          </a:xfrm>
          <a:prstGeom prst="rect">
            <a:avLst/>
          </a:prstGeom>
          <a:noFill/>
        </p:spPr>
      </p:pic>
      <p:pic>
        <p:nvPicPr>
          <p:cNvPr id="1046" name="Picture 22" descr="Комплект пуфиков &quot;Радуга&quot;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4267" y="956741"/>
            <a:ext cx="1685925" cy="1333501"/>
          </a:xfrm>
          <a:prstGeom prst="rect">
            <a:avLst/>
          </a:prstGeom>
          <a:noFill/>
        </p:spPr>
      </p:pic>
      <p:sp>
        <p:nvSpPr>
          <p:cNvPr id="16" name="Содержимое 2"/>
          <p:cNvSpPr>
            <a:spLocks noGrp="1"/>
          </p:cNvSpPr>
          <p:nvPr>
            <p:ph idx="1"/>
          </p:nvPr>
        </p:nvSpPr>
        <p:spPr>
          <a:xfrm>
            <a:off x="1649475" y="5666932"/>
            <a:ext cx="8229600" cy="90872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+mj-cs"/>
              </a:rPr>
              <a:t>Меблі для укриття повинні бути дерев'яні, різнокольорові, зручні, безпечні.</a:t>
            </a:r>
          </a:p>
        </p:txBody>
      </p:sp>
      <p:pic>
        <p:nvPicPr>
          <p:cNvPr id="1048" name="Picture 24" descr="Шкаф медицинский высокий для хранения медикаментов (для установки  встроенного холодильника и сейфа)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87889" y="1844825"/>
            <a:ext cx="2406005" cy="1804504"/>
          </a:xfrm>
          <a:prstGeom prst="rect">
            <a:avLst/>
          </a:prstGeom>
          <a:noFill/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5764275" y="3889937"/>
            <a:ext cx="2406005" cy="633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uk-UA" sz="40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+mj-cs"/>
              </a:rPr>
              <a:t>Дитячі столи</a:t>
            </a:r>
            <a:endParaRPr lang="ru-RU" sz="4000" dirty="0">
              <a:solidFill>
                <a:srgbClr val="002060"/>
              </a:solidFill>
              <a:latin typeface="Cambria Math" pitchFamily="18" charset="0"/>
              <a:ea typeface="Cambria Math" pitchFamily="18" charset="0"/>
              <a:cs typeface="+mj-cs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923200" y="4730555"/>
            <a:ext cx="2314143" cy="823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uk-UA" sz="40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+mj-cs"/>
              </a:rPr>
              <a:t>Дитячі стільчики</a:t>
            </a:r>
            <a:endParaRPr lang="ru-RU" sz="4000" dirty="0">
              <a:solidFill>
                <a:srgbClr val="002060"/>
              </a:solidFill>
              <a:latin typeface="Cambria Math" pitchFamily="18" charset="0"/>
              <a:ea typeface="Cambria Math" pitchFamily="18" charset="0"/>
              <a:cs typeface="+mj-cs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5231903" y="1205741"/>
            <a:ext cx="2162809" cy="70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uk-UA" sz="40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+mj-cs"/>
              </a:rPr>
              <a:t>Медична шафа</a:t>
            </a: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8025842" y="2755930"/>
            <a:ext cx="2140158" cy="535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uk-UA" sz="40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+mj-cs"/>
              </a:rPr>
              <a:t>Дитячі стінки</a:t>
            </a:r>
            <a:endParaRPr lang="ru-RU" sz="4000" dirty="0">
              <a:solidFill>
                <a:srgbClr val="002060"/>
              </a:solidFill>
              <a:latin typeface="Cambria Math" pitchFamily="18" charset="0"/>
              <a:ea typeface="Cambria Math" pitchFamily="18" charset="0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8867799" y="5157192"/>
            <a:ext cx="2131505" cy="607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uk-UA" sz="19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+mj-cs"/>
              </a:rPr>
              <a:t>лавки</a:t>
            </a:r>
            <a:endParaRPr lang="ru-RU" sz="1900" dirty="0">
              <a:solidFill>
                <a:srgbClr val="002060"/>
              </a:solidFill>
              <a:latin typeface="Cambria Math" pitchFamily="18" charset="0"/>
              <a:ea typeface="Cambria Math" pitchFamily="18" charset="0"/>
              <a:cs typeface="+mj-cs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1762743" y="2286931"/>
            <a:ext cx="2151653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uk-UA" sz="40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+mj-cs"/>
              </a:rPr>
              <a:t>М'які пуф</a:t>
            </a:r>
            <a:endParaRPr lang="ru-RU" sz="4000" dirty="0">
              <a:solidFill>
                <a:srgbClr val="002060"/>
              </a:solidFill>
              <a:latin typeface="Cambria Math" pitchFamily="18" charset="0"/>
              <a:ea typeface="Cambria Math" pitchFamily="18" charset="0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E0C8F753-8479-46F9-ACA3-6CCF441B73A3}"/>
              </a:ext>
            </a:extLst>
          </p:cNvPr>
          <p:cNvSpPr txBox="1">
            <a:spLocks/>
          </p:cNvSpPr>
          <p:nvPr/>
        </p:nvSpPr>
        <p:spPr>
          <a:xfrm>
            <a:off x="1266343" y="320500"/>
            <a:ext cx="10600537" cy="0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28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FB0498E-7321-434C-A1D7-E357CEAAD7F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0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958" y="1333784"/>
            <a:ext cx="920948" cy="9628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2475567-86BC-4D11-A344-F009578C5F0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5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69866" y="1320027"/>
            <a:ext cx="997613" cy="99041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E4AC91F-182D-4164-B46C-0B60D80F77B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976" y="2324691"/>
            <a:ext cx="1108429" cy="11043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75CB7C5-776B-4C28-9CC1-9849AE11C17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836" y="3104798"/>
            <a:ext cx="835237" cy="87077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948D66A-CECA-4939-AE07-2A2A01084D9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427" y="5325121"/>
            <a:ext cx="835237" cy="92765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BCA1022-75F2-4CC6-A7A4-C3C383AAAA6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3335" y="5407828"/>
            <a:ext cx="776424" cy="87557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61AABB6-E987-44C4-A2D3-843D53D1BAD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693" y="4738494"/>
            <a:ext cx="776425" cy="6197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F98592-64AE-4BDF-B050-5B7C31D0618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72" y="2862391"/>
            <a:ext cx="3699202" cy="2685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69A230-ABC3-4C41-9BC5-8B0D8080F75E}"/>
              </a:ext>
            </a:extLst>
          </p:cNvPr>
          <p:cNvSpPr txBox="1"/>
          <p:nvPr/>
        </p:nvSpPr>
        <p:spPr>
          <a:xfrm>
            <a:off x="1564372" y="87675"/>
            <a:ext cx="10515600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/>
              <a:t>Осередок психоемоційного розвантаження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9989B0-19A5-4334-B30E-7F6F2A8F4BB8}"/>
              </a:ext>
            </a:extLst>
          </p:cNvPr>
          <p:cNvSpPr txBox="1"/>
          <p:nvPr/>
        </p:nvSpPr>
        <p:spPr>
          <a:xfrm>
            <a:off x="3981964" y="797510"/>
            <a:ext cx="4566051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Передбачає наявність:</a:t>
            </a:r>
          </a:p>
          <a:p>
            <a:pPr marL="342900" indent="-342900">
              <a:buFontTx/>
              <a:buChar char="-"/>
            </a:pP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безкаркасних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пуфів-мішків</a:t>
            </a:r>
          </a:p>
          <a:p>
            <a:pPr marL="342900" indent="-342900">
              <a:buFontTx/>
              <a:buChar char="-"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книжкової полиці «дерево»</a:t>
            </a:r>
          </a:p>
          <a:p>
            <a:pPr marL="342900" indent="-342900">
              <a:buFontTx/>
              <a:buChar char="-"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стола для пісочної терапії </a:t>
            </a: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 видів театру</a:t>
            </a: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м'якої підлоги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пазлу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100х100х10</a:t>
            </a:r>
          </a:p>
          <a:p>
            <a:pPr marL="342900" indent="-342900">
              <a:buFontTx/>
              <a:buChar char="-"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подушок, м'яких іграшок-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обійманців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Tx/>
              <a:buChar char="-"/>
            </a:pP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EFE5CE-DB00-4506-90D6-057C0ED19C9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172" y="3849353"/>
            <a:ext cx="1104308" cy="11043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BDA35A-CB92-45ED-8F5E-A691AE3037F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016" y="4086950"/>
            <a:ext cx="1040053" cy="86671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E4DE2F0-933D-4040-A065-B2AB1F4F93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35" y="938303"/>
            <a:ext cx="2874569" cy="2023746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DD2DD2B5-BA86-42EF-9672-539DB7F99161}"/>
              </a:ext>
            </a:extLst>
          </p:cNvPr>
          <p:cNvSpPr/>
          <p:nvPr/>
        </p:nvSpPr>
        <p:spPr>
          <a:xfrm>
            <a:off x="969442" y="1384345"/>
            <a:ext cx="457200" cy="447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8860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09CB476-2EDF-4A5D-95AE-E72D78A31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759" y="1114464"/>
            <a:ext cx="2711711" cy="2206589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DD2DD2B5-BA86-42EF-9672-539DB7F99161}"/>
              </a:ext>
            </a:extLst>
          </p:cNvPr>
          <p:cNvSpPr/>
          <p:nvPr/>
        </p:nvSpPr>
        <p:spPr>
          <a:xfrm>
            <a:off x="2303014" y="1725378"/>
            <a:ext cx="457200" cy="447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2</a:t>
            </a:r>
            <a:endParaRPr lang="ru-RU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E0DB31C-D732-426C-A605-F20DBEB604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953" y="827600"/>
            <a:ext cx="6123816" cy="267781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129F432-B9CD-430C-8155-C24F44B57A2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33" b="89958" l="8202" r="898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40" y="2168327"/>
            <a:ext cx="1112367" cy="92794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C62D50E-1329-473E-9278-8B7CE90680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33" b="89958" l="8202" r="898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74" y="2166506"/>
            <a:ext cx="1170795" cy="97668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B7E3708-5697-4044-B6D8-33415DBB8FE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01" b="98536" l="9948" r="898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96" y="3009699"/>
            <a:ext cx="754257" cy="62920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DB33457-70FC-4AE3-81E8-688C69F102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47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246" y="2504013"/>
            <a:ext cx="1205505" cy="90095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14B5075-CAEA-4D5E-9931-757ECE6432D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4" b="99229" l="5008" r="9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286" y="3170077"/>
            <a:ext cx="684596" cy="59316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F42FC-E036-445D-BF77-2DC6BCA91F4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01" b="98536" l="9948" r="898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998" y="2983709"/>
            <a:ext cx="754257" cy="6292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551762-01AB-44A5-A266-5777B9F928E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4" b="99229" l="5008" r="9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03" y="3210170"/>
            <a:ext cx="684596" cy="59316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A79F4BE-C0AC-47E1-928A-CF7DB6AC6178}"/>
              </a:ext>
            </a:extLst>
          </p:cNvPr>
          <p:cNvSpPr txBox="1"/>
          <p:nvPr/>
        </p:nvSpPr>
        <p:spPr>
          <a:xfrm>
            <a:off x="1629622" y="114511"/>
            <a:ext cx="10515600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uk-UA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/>
              <a:t>Навчально-пізнавальний осередок</a:t>
            </a:r>
            <a:endParaRPr lang="ru-RU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C45148-5FF3-4DAA-A604-90E3CC065F19}"/>
              </a:ext>
            </a:extLst>
          </p:cNvPr>
          <p:cNvSpPr txBox="1"/>
          <p:nvPr/>
        </p:nvSpPr>
        <p:spPr>
          <a:xfrm>
            <a:off x="908458" y="3890289"/>
            <a:ext cx="110628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Передбачає наявність: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магнітно-маркерної дошки;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столів дитячих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напівколо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трапеція;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стільців дитячих;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шаф або стелажів для дидактичного матеріалу та настільних ігор;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декорування стіни з використанням технології «Стіни, які говорять» - це допоможе візуалізувати знання та занурити дошкільнят в освітній процес.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199D5A-F427-4099-AED9-445DF025F70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024" y="2950039"/>
            <a:ext cx="1005985" cy="10059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D64EFAA-EC6D-4695-8643-DB31FEE8B09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01" b="98536" l="9948" r="898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96" y="3070189"/>
            <a:ext cx="754257" cy="62920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9C4AC44-E89B-450B-A194-F8C3CC44DCB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01" b="98536" l="9948" r="898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094" y="3089355"/>
            <a:ext cx="754257" cy="62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47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43C40D-8ECF-48AF-A4BD-0913F90F4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858933"/>
            <a:ext cx="2961519" cy="2409864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DD2DD2B5-BA86-42EF-9672-539DB7F99161}"/>
              </a:ext>
            </a:extLst>
          </p:cNvPr>
          <p:cNvSpPr/>
          <p:nvPr/>
        </p:nvSpPr>
        <p:spPr>
          <a:xfrm>
            <a:off x="3338396" y="1863209"/>
            <a:ext cx="457200" cy="401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3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F8862-A473-4B2F-81C8-099B8EABFC10}"/>
              </a:ext>
            </a:extLst>
          </p:cNvPr>
          <p:cNvSpPr txBox="1"/>
          <p:nvPr/>
        </p:nvSpPr>
        <p:spPr>
          <a:xfrm>
            <a:off x="3486730" y="-36821"/>
            <a:ext cx="8574157" cy="1311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uk-UA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/>
              <a:t>Навчально-пізнавальний осередок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1075BB-A70C-42E9-9985-204D44500155}"/>
              </a:ext>
            </a:extLst>
          </p:cNvPr>
          <p:cNvSpPr txBox="1"/>
          <p:nvPr/>
        </p:nvSpPr>
        <p:spPr>
          <a:xfrm>
            <a:off x="650241" y="3376276"/>
            <a:ext cx="474471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Передбачає наявність: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проекційного підвісного екрану;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проектора;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дитячого м'якого модульного куточку;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дитячих пуфів.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6FE7D17-BF5A-4986-9BF3-D1534EC5D8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19" y="1204672"/>
            <a:ext cx="6757857" cy="36281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920EF9-B44C-4D00-A7BD-21051C068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0" b="95833" l="212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894" y="3307144"/>
            <a:ext cx="2013962" cy="12855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78A593D-A3E9-41B8-86D8-2962BE863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69" y="1538559"/>
            <a:ext cx="1890441" cy="189044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56EEDB-24A8-4250-8616-2F452257E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729" b="81075" l="0" r="995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872" y="2585228"/>
            <a:ext cx="3992883" cy="258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42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21A6509-5DD1-46A9-8D34-E344DD4DB3E9}"/>
              </a:ext>
            </a:extLst>
          </p:cNvPr>
          <p:cNvSpPr txBox="1"/>
          <p:nvPr/>
        </p:nvSpPr>
        <p:spPr>
          <a:xfrm>
            <a:off x="5278259" y="155221"/>
            <a:ext cx="6400800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uk-UA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/>
              <a:t>Ігровий осередок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54DB2C-FF96-4155-B90A-FCAC9BD3BF03}"/>
              </a:ext>
            </a:extLst>
          </p:cNvPr>
          <p:cNvSpPr txBox="1"/>
          <p:nvPr/>
        </p:nvSpPr>
        <p:spPr>
          <a:xfrm>
            <a:off x="711481" y="3256834"/>
            <a:ext cx="440944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Передбачає наявність: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шафи для іграшок;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ігрового обладнання (конструктор, ляльки, машинки, набір інструментів, набір кубиків)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килима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C6CA93-8067-4670-B002-DE95FC85E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858933"/>
            <a:ext cx="2961519" cy="2409864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DD2DD2B5-BA86-42EF-9672-539DB7F99161}"/>
              </a:ext>
            </a:extLst>
          </p:cNvPr>
          <p:cNvSpPr/>
          <p:nvPr/>
        </p:nvSpPr>
        <p:spPr>
          <a:xfrm>
            <a:off x="2349439" y="2379497"/>
            <a:ext cx="457200" cy="447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4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1105759-6993-47AF-A40A-CFF2ACCD28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460" y="883254"/>
            <a:ext cx="6532599" cy="376975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1197E2E-69E1-401F-B565-CFFEAB2C2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8026">
            <a:off x="6173460" y="3572460"/>
            <a:ext cx="5120207" cy="27857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FE1026-912B-4DB3-88B7-DD5FE7782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97" b="89749" l="524" r="99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465" y="2379497"/>
            <a:ext cx="2864736" cy="241289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BBEA4C-E924-49D8-8B5A-B327FAC2B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96" b="94142" l="2269" r="993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564" y="2552428"/>
            <a:ext cx="2372498" cy="19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50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601998E-819F-4135-A7D8-34551945FF54}"/>
              </a:ext>
            </a:extLst>
          </p:cNvPr>
          <p:cNvSpPr txBox="1"/>
          <p:nvPr/>
        </p:nvSpPr>
        <p:spPr>
          <a:xfrm>
            <a:off x="5287617" y="327066"/>
            <a:ext cx="6400800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uk-UA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/>
              <a:t>Медичний пункт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6665E7-92E3-47DF-B64D-0AD343D89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54" y="567917"/>
            <a:ext cx="3346961" cy="2723509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DD2DD2B5-BA86-42EF-9672-539DB7F99161}"/>
              </a:ext>
            </a:extLst>
          </p:cNvPr>
          <p:cNvSpPr/>
          <p:nvPr/>
        </p:nvSpPr>
        <p:spPr>
          <a:xfrm>
            <a:off x="1022654" y="2241664"/>
            <a:ext cx="457200" cy="447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5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36ECF-878E-4CA7-81C3-FDBA34FAE9D5}"/>
              </a:ext>
            </a:extLst>
          </p:cNvPr>
          <p:cNvSpPr txBox="1"/>
          <p:nvPr/>
        </p:nvSpPr>
        <p:spPr>
          <a:xfrm>
            <a:off x="610422" y="3488968"/>
            <a:ext cx="4409440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Передбачає наявність: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аптечки навісної, яка укомплектована  відповідно до вимог МОЗ і ДСНС;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кулеру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води;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шафи для посуду (зберігання чашок)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588675B-498F-411F-8126-18E2D61B03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975" y="1378003"/>
            <a:ext cx="6805225" cy="373247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321F4F-BBD3-4E19-B1AE-EC2C53449FF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57093"/>
            <a:ext cx="971176" cy="20637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DD6D17-6268-44E5-8A01-4D547EB9E6F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799" y="2392972"/>
            <a:ext cx="1394660" cy="13946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C20A9E-EBD1-4E79-89F6-958D8ABB013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048" y="3404623"/>
            <a:ext cx="598878" cy="111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464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328</Words>
  <Application>Microsoft Office PowerPoint</Application>
  <PresentationFormat>Широкий екран</PresentationFormat>
  <Paragraphs>77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9</vt:i4>
      </vt:variant>
    </vt:vector>
  </HeadingPairs>
  <TitlesOfParts>
    <vt:vector size="10" baseType="lpstr">
      <vt:lpstr>Тема Office</vt:lpstr>
      <vt:lpstr>Облаштування споруд цивільного захисту</vt:lpstr>
      <vt:lpstr>Як це виглядає зараз</vt:lpstr>
      <vt:lpstr>Презентація PowerPoint</vt:lpstr>
      <vt:lpstr>Меблі для укриття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Облаштування споруд цивільного захисту</dc:title>
  <dc:creator>Маргарита Ідрісова</dc:creator>
  <cp:lastModifiedBy>Анна Федорова</cp:lastModifiedBy>
  <cp:revision>2</cp:revision>
  <dcterms:created xsi:type="dcterms:W3CDTF">2023-09-18T10:30:26Z</dcterms:created>
  <dcterms:modified xsi:type="dcterms:W3CDTF">2023-09-18T12:42:22Z</dcterms:modified>
</cp:coreProperties>
</file>