
<file path=[Content_Types].xml><?xml version="1.0" encoding="utf-8"?>
<Types xmlns="http://schemas.openxmlformats.org/package/2006/content-types">
  <Default ContentType="application/vnd.openxmlformats-officedocument.oleObject" Extension="bin"/>
  <Default ContentType="image/png" Extension="png"/>
  <Default ContentType="image/x-emf" Extension="emf"/>
  <Default ContentType="image/jpeg" Extension="jpeg"/>
  <Default ContentType="application/vnd.openxmlformats-package.relationships+xml" Extension="rels"/>
  <Default ContentType="application/xml" Extension="xml"/>
  <Default ContentType="application/x-fontdata" Extension="fntdata"/>
  <Default ContentType="image/vnd.ms-photo" Extension="wdp"/>
  <Default ContentType="application/vnd.openxmlformats-officedocument.vmlDrawing" Extension="vml"/>
  <Default ContentType="image/tiff" Extension="t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notesMaster+xml" PartName="/ppt/notesMasters/notesMaster1.xml"/>
  <Override ContentType="application/vnd.openxmlformats-officedocument.presentationml.tags+xml" PartName="/ppt/tags/tag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tags+xml" PartName="/ppt/tags/tag2.xml"/>
  <Override ContentType="application/vnd.openxmlformats-officedocument.theme+xml" PartName="/ppt/theme/theme2.xml"/>
  <Override ContentType="application/vnd.openxmlformats-officedocument.presentationml.tags+xml" PartName="/ppt/tags/tag3.xml"/>
  <Override ContentType="application/vnd.openxmlformats-officedocument.presentationml.notesSlide+xml" PartName="/ppt/notesSlides/notesSlide1.xml"/>
  <Override ContentType="application/vnd.openxmlformats-officedocument.presentationml.tags+xml" PartName="/ppt/tags/tag4.xml"/>
  <Override ContentType="application/vnd.openxmlformats-officedocument.presentationml.notesSlide+xml" PartName="/ppt/notesSlides/notesSlide2.xml"/>
  <Override ContentType="application/vnd.openxmlformats-officedocument.presentationml.tags+xml" PartName="/ppt/tags/tag5.xml"/>
  <Override ContentType="application/vnd.openxmlformats-officedocument.presentationml.notesSlide+xml" PartName="/ppt/notesSlides/notesSlide3.xml"/>
  <Override ContentType="application/vnd.openxmlformats-officedocument.presentationml.tags+xml" PartName="/ppt/tags/tag6.xml"/>
  <Override ContentType="application/vnd.openxmlformats-officedocument.presentationml.notesSlide+xml" PartName="/ppt/notesSlides/notesSlide4.xml"/>
  <Override ContentType="application/vnd.openxmlformats-officedocument.presentationml.tags+xml" PartName="/ppt/tags/tag7.xml"/>
  <Override ContentType="application/vnd.openxmlformats-officedocument.presentationml.notesSlide+xml" PartName="/ppt/notesSlides/notesSlide5.xml"/>
  <Override ContentType="application/vnd.openxmlformats-officedocument.presentationml.tags+xml" PartName="/ppt/tags/tag8.xml"/>
  <Override ContentType="application/vnd.openxmlformats-officedocument.presentationml.notesSlide+xml" PartName="/ppt/notesSlides/notesSlide6.xml"/>
  <Override ContentType="application/vnd.openxmlformats-officedocument.presentationml.tags+xml" PartName="/ppt/tags/tag9.xml"/>
  <Override ContentType="application/vnd.openxmlformats-officedocument.presentationml.notesSlide+xml" PartName="/ppt/notesSlides/notesSlide7.xml"/>
  <Override ContentType="application/vnd.openxmlformats-officedocument.presentationml.tags+xml" PartName="/ppt/tags/tag10.xml"/>
  <Override ContentType="application/vnd.openxmlformats-officedocument.presentationml.notesSlide+xml" PartName="/ppt/notesSlides/notesSlide8.xml"/>
  <Override ContentType="application/vnd.openxmlformats-officedocument.presentationml.tags+xml" PartName="/ppt/tags/tag11.xml"/>
  <Override ContentType="application/vnd.openxmlformats-officedocument.presentationml.notesSlide+xml" PartName="/ppt/notesSlides/notesSlide9.xml"/>
  <Override ContentType="application/vnd.openxmlformats-officedocument.presentationml.tags+xml" PartName="/ppt/tags/tag12.xml"/>
  <Override ContentType="application/vnd.openxmlformats-officedocument.presentationml.notesSlide+xml" PartName="/ppt/notesSlides/notesSlide10.xml"/>
  <Override ContentType="application/vnd.openxmlformats-officedocument.presentationml.tags+xml" PartName="/ppt/tags/tag13.xml"/>
  <Override ContentType="application/vnd.openxmlformats-officedocument.presentationml.notesSlide+xml" PartName="/ppt/notesSlides/notesSlide11.xml"/>
  <Override ContentType="application/vnd.openxmlformats-officedocument.presentationml.tags+xml" PartName="/ppt/tags/tag14.xml"/>
  <Override ContentType="application/vnd.openxmlformats-officedocument.presentationml.notesSlide+xml" PartName="/ppt/notesSlides/notesSlide12.xml"/>
  <Override ContentType="application/vnd.openxmlformats-officedocument.presentationml.tags+xml" PartName="/ppt/tags/tag15.xml"/>
  <Override ContentType="application/vnd.openxmlformats-officedocument.presentationml.notesSlide+xml" PartName="/ppt/notesSlides/notesSlide13.xml"/>
  <Override ContentType="application/vnd.openxmlformats-officedocument.presentationml.tags+xml" PartName="/ppt/tags/tag16.xml"/>
  <Override ContentType="application/vnd.openxmlformats-officedocument.presentationml.notesSlide+xml" PartName="/ppt/notesSlides/notesSlide14.xml"/>
  <Override ContentType="application/vnd.openxmlformats-officedocument.presentationml.tags+xml" PartName="/ppt/tags/tag17.xml"/>
  <Override ContentType="application/vnd.openxmlformats-officedocument.presentationml.notesSlide+xml" PartName="/ppt/notesSlides/notesSlide15.xml"/>
  <Override ContentType="application/vnd.openxmlformats-officedocument.presentationml.tags+xml" PartName="/ppt/tags/tag18.xml"/>
  <Override ContentType="application/vnd.openxmlformats-officedocument.presentationml.notesSlide+xml" PartName="/ppt/notesSlides/notesSlide16.xml"/>
  <Override ContentType="application/vnd.openxmlformats-officedocument.presentationml.tags+xml" PartName="/ppt/tags/tag19.xml"/>
  <Override ContentType="application/vnd.openxmlformats-officedocument.presentationml.notesSlide+xml" PartName="/ppt/notesSlides/notesSlide17.xml"/>
  <Override ContentType="application/vnd.openxmlformats-officedocument.presentationml.tags+xml" PartName="/ppt/tags/tag20.xml"/>
  <Override ContentType="application/vnd.openxmlformats-officedocument.presentationml.notesSlide+xml" PartName="/ppt/notesSlides/notesSlide18.xml"/>
  <Override ContentType="application/vnd.openxmlformats-officedocument.presentationml.tags+xml" PartName="/ppt/tags/tag21.xml"/>
  <Override ContentType="application/vnd.openxmlformats-officedocument.presentationml.notesSlide+xml" PartName="/ppt/notesSlides/notesSlide19.xml"/>
  <Override ContentType="application/vnd.openxmlformats-officedocument.presentationml.tags+xml" PartName="/ppt/tags/tag22.xml"/>
  <Override ContentType="application/vnd.openxmlformats-officedocument.presentationml.notesSlide+xml" PartName="/ppt/notesSlides/notesSlide20.xml"/>
  <Override ContentType="application/vnd.openxmlformats-officedocument.presentationml.tags+xml" PartName="/ppt/tags/tag23.xml"/>
  <Override ContentType="application/vnd.openxmlformats-officedocument.presentationml.notesSlide+xml" PartName="/ppt/notesSlides/notesSlide21.xml"/>
  <Override ContentType="application/vnd.openxmlformats-officedocument.themeOverride+xml" PartName="/ppt/theme/themeOverride1.xml"/>
  <Override ContentType="application/vnd.openxmlformats-officedocument.presentationml.tags+xml" PartName="/ppt/tags/tag24.xml"/>
  <Override ContentType="application/vnd.openxmlformats-officedocument.presentationml.notesSlide+xml" PartName="/ppt/notesSlides/notesSlide22.xml"/>
  <Override ContentType="application/vnd.openxmlformats-officedocument.presentationml.tags+xml" PartName="/ppt/tags/tag25.xml"/>
  <Override ContentType="application/vnd.openxmlformats-officedocument.presentationml.notesSlide+xml" PartName="/ppt/notesSlides/notesSlide23.xml"/>
  <Override ContentType="application/vnd.openxmlformats-officedocument.presentationml.tags+xml" PartName="/ppt/tags/tag26.xml"/>
  <Override ContentType="application/vnd.openxmlformats-officedocument.presentationml.notesSlide+xml" PartName="/ppt/notesSlides/notesSlide24.xml"/>
  <Override ContentType="application/vnd.openxmlformats-officedocument.presentationml.tags+xml" PartName="/ppt/tags/tag27.xml"/>
  <Override ContentType="application/vnd.openxmlformats-officedocument.presentationml.notesSlide+xml" PartName="/ppt/notesSlides/notesSlide25.xml"/>
  <Override ContentType="application/vnd.openxmlformats-officedocument.presentationml.tags+xml" PartName="/ppt/tags/tag28.xml"/>
  <Override ContentType="application/vnd.openxmlformats-officedocument.presentationml.notesSlide+xml" PartName="/ppt/notesSlides/notesSlide26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binary" PartName="/ppt/metadata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78" r:id="rId4"/>
    <p:sldId id="280" r:id="rId5"/>
    <p:sldId id="281" r:id="rId6"/>
    <p:sldId id="282" r:id="rId7"/>
    <p:sldId id="283" r:id="rId8"/>
    <p:sldId id="284" r:id="rId9"/>
    <p:sldId id="285" r:id="rId10"/>
    <p:sldId id="287" r:id="rId11"/>
    <p:sldId id="288" r:id="rId12"/>
    <p:sldId id="289" r:id="rId13"/>
    <p:sldId id="293" r:id="rId14"/>
    <p:sldId id="279" r:id="rId15"/>
    <p:sldId id="290" r:id="rId16"/>
    <p:sldId id="302" r:id="rId17"/>
    <p:sldId id="292" r:id="rId18"/>
    <p:sldId id="299" r:id="rId19"/>
    <p:sldId id="291" r:id="rId20"/>
    <p:sldId id="298" r:id="rId21"/>
    <p:sldId id="294" r:id="rId22"/>
    <p:sldId id="295" r:id="rId23"/>
    <p:sldId id="300" r:id="rId24"/>
    <p:sldId id="296" r:id="rId25"/>
    <p:sldId id="297" r:id="rId26"/>
    <p:sldId id="301" r:id="rId27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9"/>
      <p:bold r:id="rId30"/>
      <p:italic r:id="rId31"/>
      <p:boldItalic r:id="rId32"/>
    </p:embeddedFont>
    <p:embeddedFont>
      <p:font typeface="Corbel" panose="020B050302020402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custDataLst>
    <p:tags r:id="rId4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GJq6I0TNrNDvEQqMuF2TDeHj1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D52C2A"/>
    <a:srgbClr val="740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8F1E00-56D6-4E4A-80C2-A7EBA93A6822}">
  <a:tblStyle styleId="{E98F1E00-56D6-4E4A-80C2-A7EBA93A68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29"/>
    <p:restoredTop sz="94670"/>
  </p:normalViewPr>
  <p:slideViewPr>
    <p:cSldViewPr snapToGrid="0">
      <p:cViewPr varScale="1">
        <p:scale>
          <a:sx n="69" d="100"/>
          <a:sy n="69" d="100"/>
        </p:scale>
        <p:origin x="954" y="72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47245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6081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8964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6685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6378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6154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2425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2425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761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8789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677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2283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1858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14608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05961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57141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95834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9583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4139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9838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1920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1144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7785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203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7757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7C26-0487-7845-BAF5-57770069AD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2E66F-6008-F742-AD11-C3F661773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BB6DD-E2CB-7342-A142-20F7AF82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D46E3-6C79-EA43-A186-47B4EDD4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072DB-EF09-B842-AB18-2EDE6857A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1430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485E0-B70A-AA44-8078-4D92A56D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EA0662-7DE2-7C43-A0FF-E48410450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8D41F-02F3-0240-90CC-E0F2CCAFA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A720D-85B3-9E4D-81EE-DE29E95AE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033AA-A541-F944-96AD-62B5228B3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6396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E357BD-C50F-C043-B824-B877001138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1E6F0B-A7C8-8D44-9D41-94791257D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662FE-7CBF-5F4F-8C70-945282AFA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64139-1FD4-894D-9A60-6FBDEBA98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5A45-0219-6146-8B2E-EC927709E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46764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F0B1C-0908-9F45-BF12-A91B11E5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D3251-4D9E-F949-84D9-29B082A99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CFFA1-3808-E14F-B2C8-E918C840A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BA415-7A17-7B49-833B-C81FF733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E8002-A395-224F-8848-1364A6A29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6741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8188C-EA44-7746-8820-875630E8F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9A297-B768-E749-A797-3410B99AC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DE0B1-24B1-D04D-924E-CF8639536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D47AF-E98C-064D-BC9F-9D7628BB1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BEC9C-A80E-D44B-8622-CF7C646A8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56616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C937A-4A76-F749-969B-CBF903224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45DCF-5D40-B04F-B8BA-07D3C6908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725C1-59C2-4648-8F23-CE9A78575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27967-10FD-D942-9F19-F80E48C6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9C515-81BB-ED49-8E8E-E861C787E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12FF5C-5A48-7F41-A0F1-FB1FAE5A9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84346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6E07-7311-5840-9A0C-45CC0DBC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806DB-D414-2D49-92A0-2CCA7EF1F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9D4608-FA46-6F4C-B988-72ACA31C2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B9713-E8B0-CC40-8BD1-F4CF36A12F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C47254-661D-AC49-9E1B-5F96AA2410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22327-604B-1848-A292-990BDAB51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9A25CA-9975-D040-AC0B-7872D9803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A3DE8E-D504-8641-9440-24482F0F3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5085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9CEDF-3ADA-AF4F-AC9D-7808A71D3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4C27A9-D2CB-C247-82D1-32F9DD676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A2DE9B-4B1D-784D-BE15-28E6BBE08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8DFC7-A047-A64E-9098-D6060EF4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37515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984BA5-E63B-E54B-B77A-024F01A9D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341BC-1382-3E46-9152-025E91222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82EDC-1035-C94D-A761-514CE567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949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F22A4-C838-6D44-83C3-611763FF9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17F19-0F41-A643-ACEF-D247DEDB8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487FF-6669-F149-92CE-F8BECDB93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4581B0-7418-0C4E-9330-25C8CB7B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B78F1-69AE-824C-A3B8-96764939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4F9FD7-095C-1E49-977D-82D72C117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43448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CD59-D5A4-274F-918D-882A3FF6C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68EBA7-B277-8C49-A87A-403973EF9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03A9A-9B12-2F4A-95F0-195F84B66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F7A1AF-D50C-0B49-AA63-9AB0F0D95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37B3C-8583-B04F-A1F2-990AF9D7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4B3EA-741B-B246-A997-458190454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90709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 ?><Relationships xmlns="http://schemas.openxmlformats.org/package/2006/relationships"><Relationship Id="rId8" Target="../slideLayouts/slideLayout8.xml" Type="http://schemas.openxmlformats.org/officeDocument/2006/relationships/slideLayout"/><Relationship Id="rId3" Target="../slideLayouts/slideLayout3.xml" Type="http://schemas.openxmlformats.org/officeDocument/2006/relationships/slideLayout"/><Relationship Id="rId7" Target="../slideLayouts/slideLayout7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16" Target="../media/image1.emf" Type="http://schemas.openxmlformats.org/officeDocument/2006/relationships/image"/><Relationship Id="rId1" Target="../slideLayouts/slideLayout1.xml" Type="http://schemas.openxmlformats.org/officeDocument/2006/relationships/slideLayout"/><Relationship Id="rId6" Target="../slideLayouts/slideLayout6.xml" Type="http://schemas.openxmlformats.org/officeDocument/2006/relationships/slideLayout"/><Relationship Id="rId11" Target="../slideLayouts/slideLayout11.xml" Type="http://schemas.openxmlformats.org/officeDocument/2006/relationships/slideLayout"/><Relationship Id="rId5" Target="../slideLayouts/slideLayout5.xml" Type="http://schemas.openxmlformats.org/officeDocument/2006/relationships/slideLayout"/><Relationship Id="rId15" Target="../media/image1.emf" Type="http://schemas.openxmlformats.org/officeDocument/2006/relationships/image"/><Relationship Id="rId10" Target="../slideLayouts/slideLayout10.xml" Type="http://schemas.openxmlformats.org/officeDocument/2006/relationships/slideLayout"/><Relationship Id="rId4" Target="../slideLayouts/slideLayout4.xml" Type="http://schemas.openxmlformats.org/officeDocument/2006/relationships/slideLayout"/><Relationship Id="rId9" Target="../slideLayouts/slideLayout9.xml" Type="http://schemas.openxmlformats.org/officeDocument/2006/relationships/slideLayout"/><Relationship Id="rId14" Target="../tags/tag2.xml" Type="http://schemas.openxmlformats.org/officeDocument/2006/relationships/tags"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88" y="1588"/>
            <a:ext cx="1227" cy="1588"/>
          </a:xfrm>
          <a:prstGeom prst="rect"/>
          <a:noFill/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07729-1BCA-6F4F-B995-8441A5EA8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0FF98-B94B-714D-8B17-960008CDE20D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96DEB0-C4F5-D844-8DB1-97A159953CAA}"/>
              </a:ext>
            </a:extLst>
          </p:cNvPr>
          <p:cNvSpPr>
            <a:spLocks noGrp="1"/>
          </p:cNvSpPr>
          <p:nvPr>
            <p:ph idx="2" sz="half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504E3-EBBA-0249-8391-2E1BC7AC7EA0}"/>
              </a:ext>
            </a:extLst>
          </p:cNvPr>
          <p:cNvSpPr>
            <a:spLocks noGrp="1"/>
          </p:cNvSpPr>
          <p:nvPr>
            <p:ph idx="3" sz="quarter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DBC30-6597-FD47-91E3-97E2D45F767A}"/>
              </a:ext>
            </a:extLst>
          </p:cNvPr>
          <p:cNvSpPr>
            <a:spLocks noGrp="1"/>
          </p:cNvSpPr>
          <p:nvPr>
            <p:ph idx="4" sz="quarter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45426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lvl1pPr algn="l" defTabSz="685800" eaLnBrk="1" hangingPunct="1" latinLnBrk="0" rtl="0">
        <a:lnSpc>
          <a:spcPct val="90000"/>
        </a:lnSpc>
        <a:spcBef>
          <a:spcPct val="0"/>
        </a:spcBef>
        <a:buNone/>
        <a:defRPr kern="1200"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685800" eaLnBrk="1" hangingPunct="1" indent="-171450" latinLnBrk="0" marL="171450" rtl="0">
        <a:lnSpc>
          <a:spcPct val="90000"/>
        </a:lnSpc>
        <a:spcBef>
          <a:spcPts val="750"/>
        </a:spcBef>
        <a:buFont charset="0" panose="020B0604020202020204" pitchFamily="34" typeface="Arial"/>
        <a:buChar char="•"/>
        <a:defRPr kern="1200" sz="2100">
          <a:solidFill>
            <a:schemeClr val="tx1"/>
          </a:solidFill>
          <a:latin typeface="+mn-lt"/>
          <a:ea typeface="+mn-ea"/>
          <a:cs typeface="+mn-cs"/>
        </a:defRPr>
      </a:lvl1pPr>
      <a:lvl2pPr algn="l" defTabSz="685800" eaLnBrk="1" hangingPunct="1" indent="-171450" latinLnBrk="0" marL="514350" rtl="0">
        <a:lnSpc>
          <a:spcPct val="90000"/>
        </a:lnSpc>
        <a:spcBef>
          <a:spcPts val="375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685800" eaLnBrk="1" hangingPunct="1" indent="-171450" latinLnBrk="0" marL="857250" rtl="0">
        <a:lnSpc>
          <a:spcPct val="90000"/>
        </a:lnSpc>
        <a:spcBef>
          <a:spcPts val="375"/>
        </a:spcBef>
        <a:buFont charset="0" panose="020B0604020202020204" pitchFamily="34"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3pPr>
      <a:lvl4pPr algn="l" defTabSz="685800" eaLnBrk="1" hangingPunct="1" indent="-171450" latinLnBrk="0" marL="1200150" rtl="0">
        <a:lnSpc>
          <a:spcPct val="90000"/>
        </a:lnSpc>
        <a:spcBef>
          <a:spcPts val="375"/>
        </a:spcBef>
        <a:buFont charset="0" panose="020B0604020202020204" pitchFamily="34" typeface="Arial"/>
        <a:buChar char="•"/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685800" eaLnBrk="1" hangingPunct="1" indent="-171450" latinLnBrk="0" marL="1543050" rtl="0">
        <a:lnSpc>
          <a:spcPct val="90000"/>
        </a:lnSpc>
        <a:spcBef>
          <a:spcPts val="375"/>
        </a:spcBef>
        <a:buFont charset="0" panose="020B0604020202020204" pitchFamily="34" typeface="Arial"/>
        <a:buChar char="•"/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685800" eaLnBrk="1" hangingPunct="1" indent="-171450" latinLnBrk="0" marL="1885950" rtl="0">
        <a:lnSpc>
          <a:spcPct val="90000"/>
        </a:lnSpc>
        <a:spcBef>
          <a:spcPts val="375"/>
        </a:spcBef>
        <a:buFont charset="0" panose="020B0604020202020204" pitchFamily="34" typeface="Arial"/>
        <a:buChar char="•"/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685800" eaLnBrk="1" hangingPunct="1" indent="-171450" latinLnBrk="0" marL="2228850" rtl="0">
        <a:lnSpc>
          <a:spcPct val="90000"/>
        </a:lnSpc>
        <a:spcBef>
          <a:spcPts val="375"/>
        </a:spcBef>
        <a:buFont charset="0" panose="020B0604020202020204" pitchFamily="34" typeface="Arial"/>
        <a:buChar char="•"/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685800" eaLnBrk="1" hangingPunct="1" indent="-171450" latinLnBrk="0" marL="2571750" rtl="0">
        <a:lnSpc>
          <a:spcPct val="90000"/>
        </a:lnSpc>
        <a:spcBef>
          <a:spcPts val="375"/>
        </a:spcBef>
        <a:buFont charset="0" panose="020B0604020202020204" pitchFamily="34" typeface="Arial"/>
        <a:buChar char="•"/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685800" eaLnBrk="1" hangingPunct="1" indent="-171450" latinLnBrk="0" marL="2914650" rtl="0">
        <a:lnSpc>
          <a:spcPct val="90000"/>
        </a:lnSpc>
        <a:spcBef>
          <a:spcPts val="375"/>
        </a:spcBef>
        <a:buFont charset="0" panose="020B0604020202020204" pitchFamily="34" typeface="Arial"/>
        <a:buChar char="•"/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6858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6858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6858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6858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6858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6858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6858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6858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6858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8" Target="../media/image4.png" Type="http://schemas.openxmlformats.org/officeDocument/2006/relationships/image"/><Relationship Id="rId3" Target="../slideLayouts/slideLayout2.xml" Type="http://schemas.openxmlformats.org/officeDocument/2006/relationships/slideLayout"/><Relationship Id="rId7" Target="../media/image3.png" Type="http://schemas.openxmlformats.org/officeDocument/2006/relationships/image"/><Relationship Id="rId2" Target="../tags/tag3.xml" Type="http://schemas.openxmlformats.org/officeDocument/2006/relationships/tags"/><Relationship Id="rId6" Target="../media/image2.emf" Type="http://schemas.openxmlformats.org/officeDocument/2006/relationships/image"/><Relationship Id="rId5" Target="../media/image2.emf" Type="http://schemas.openxmlformats.org/officeDocument/2006/relationships/image"/><Relationship Id="rId4" Target="../notesSlides/notesSlide1.xml" Type="http://schemas.openxmlformats.org/officeDocument/2006/relationships/notesSlide"/><Relationship Id="rId9" Target="../media/image5.pn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8" Target="../media/image4.png" Type="http://schemas.openxmlformats.org/officeDocument/2006/relationships/image"/><Relationship Id="rId3" Target="../slideLayouts/slideLayout4.xml" Type="http://schemas.openxmlformats.org/officeDocument/2006/relationships/slideLayout"/><Relationship Id="rId7" Target="../media/image3.png" Type="http://schemas.openxmlformats.org/officeDocument/2006/relationships/image"/><Relationship Id="rId2" Target="../tags/tag12.xml" Type="http://schemas.openxmlformats.org/officeDocument/2006/relationships/tags"/><Relationship Id="rId6" Target="../media/image6.emf" Type="http://schemas.openxmlformats.org/officeDocument/2006/relationships/image"/><Relationship Id="rId5" Target="../media/image6.emf" Type="http://schemas.openxmlformats.org/officeDocument/2006/relationships/image"/><Relationship Id="rId4" Target="../notesSlides/notesSlide10.xml" Type="http://schemas.openxmlformats.org/officeDocument/2006/relationships/notesSlide"/></Relationships>
</file>

<file path=ppt/slides/_rels/slide11.xml.rels><?xml version="1.0" encoding="UTF-8" standalone="yes" ?><Relationships xmlns="http://schemas.openxmlformats.org/package/2006/relationships"><Relationship Id="rId8" Target="../media/image4.png" Type="http://schemas.openxmlformats.org/officeDocument/2006/relationships/image"/><Relationship Id="rId3" Target="../slideLayouts/slideLayout4.xml" Type="http://schemas.openxmlformats.org/officeDocument/2006/relationships/slideLayout"/><Relationship Id="rId7" Target="../media/image3.png" Type="http://schemas.openxmlformats.org/officeDocument/2006/relationships/image"/><Relationship Id="rId2" Target="../tags/tag13.xml" Type="http://schemas.openxmlformats.org/officeDocument/2006/relationships/tags"/><Relationship Id="rId6" Target="../media/image6.emf" Type="http://schemas.openxmlformats.org/officeDocument/2006/relationships/image"/><Relationship Id="rId5" Target="../media/image6.emf" Type="http://schemas.openxmlformats.org/officeDocument/2006/relationships/image"/><Relationship Id="rId4" Target="../notesSlides/notesSlide11.xml" Type="http://schemas.openxmlformats.org/officeDocument/2006/relationships/notesSlide"/></Relationships>
</file>

<file path=ppt/slides/_rels/slide12.xml.rels><?xml version="1.0" encoding="UTF-8" standalone="yes" ?><Relationships xmlns="http://schemas.openxmlformats.org/package/2006/relationships"><Relationship Id="rId8" Target="../media/image4.png" Type="http://schemas.openxmlformats.org/officeDocument/2006/relationships/image"/><Relationship Id="rId3" Target="../slideLayouts/slideLayout4.xml" Type="http://schemas.openxmlformats.org/officeDocument/2006/relationships/slideLayout"/><Relationship Id="rId7" Target="../media/image3.png" Type="http://schemas.openxmlformats.org/officeDocument/2006/relationships/image"/><Relationship Id="rId2" Target="../tags/tag14.xml" Type="http://schemas.openxmlformats.org/officeDocument/2006/relationships/tags"/><Relationship Id="rId6" Target="../media/image6.emf" Type="http://schemas.openxmlformats.org/officeDocument/2006/relationships/image"/><Relationship Id="rId5" Target="../media/image6.emf" Type="http://schemas.openxmlformats.org/officeDocument/2006/relationships/image"/><Relationship Id="rId4" Target="../notesSlides/notesSlide12.xml" Type="http://schemas.openxmlformats.org/officeDocument/2006/relationships/notesSlide"/><Relationship Id="rId9" Target="../media/image17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8" Target="../media/image4.png" Type="http://schemas.openxmlformats.org/officeDocument/2006/relationships/image"/><Relationship Id="rId3" Target="../slideLayouts/slideLayout4.xml" Type="http://schemas.openxmlformats.org/officeDocument/2006/relationships/slideLayout"/><Relationship Id="rId7" Target="../media/image3.png" Type="http://schemas.openxmlformats.org/officeDocument/2006/relationships/image"/><Relationship Id="rId2" Target="../tags/tag15.xml" Type="http://schemas.openxmlformats.org/officeDocument/2006/relationships/tags"/><Relationship Id="rId6" Target="../media/image6.emf" Type="http://schemas.openxmlformats.org/officeDocument/2006/relationships/image"/><Relationship Id="rId5" Target="../media/image6.emf" Type="http://schemas.openxmlformats.org/officeDocument/2006/relationships/image"/><Relationship Id="rId4" Target="../notesSlides/notesSlide13.xml" Type="http://schemas.openxmlformats.org/officeDocument/2006/relationships/notesSlide"/><Relationship Id="rId9" Target="../media/image18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8" Target="../media/image4.png" Type="http://schemas.openxmlformats.org/officeDocument/2006/relationships/image"/><Relationship Id="rId3" Target="../slideLayouts/slideLayout4.xml" Type="http://schemas.openxmlformats.org/officeDocument/2006/relationships/slideLayout"/><Relationship Id="rId7" Target="../media/image3.png" Type="http://schemas.openxmlformats.org/officeDocument/2006/relationships/image"/><Relationship Id="rId2" Target="../tags/tag16.xml" Type="http://schemas.openxmlformats.org/officeDocument/2006/relationships/tags"/><Relationship Id="rId6" Target="../media/image6.emf" Type="http://schemas.openxmlformats.org/officeDocument/2006/relationships/image"/><Relationship Id="rId11" Target="../media/hdphoto1.wdp" Type="http://schemas.microsoft.com/office/2007/relationships/hdphoto"/><Relationship Id="rId5" Target="../media/image6.emf" Type="http://schemas.openxmlformats.org/officeDocument/2006/relationships/image"/><Relationship Id="rId10" Target="../media/image19.jpeg" Type="http://schemas.openxmlformats.org/officeDocument/2006/relationships/image"/><Relationship Id="rId4" Target="../notesSlides/notesSlide14.xml" Type="http://schemas.openxmlformats.org/officeDocument/2006/relationships/notesSlide"/><Relationship Id="rId9" Target="https://cutt.ly/SR7eurW" TargetMode="External" Type="http://schemas.openxmlformats.org/officeDocument/2006/relationships/hyperlink"/></Relationships>
</file>

<file path=ppt/slides/_rels/slide15.xml.rels><?xml version="1.0" encoding="UTF-8" standalone="yes" ?><Relationships xmlns="http://schemas.openxmlformats.org/package/2006/relationships"><Relationship Id="rId8" Target="../media/image4.png" Type="http://schemas.openxmlformats.org/officeDocument/2006/relationships/image"/><Relationship Id="rId3" Target="../slideLayouts/slideLayout4.xml" Type="http://schemas.openxmlformats.org/officeDocument/2006/relationships/slideLayout"/><Relationship Id="rId7" Target="../media/image3.png" Type="http://schemas.openxmlformats.org/officeDocument/2006/relationships/image"/><Relationship Id="rId2" Target="../tags/tag17.xml" Type="http://schemas.openxmlformats.org/officeDocument/2006/relationships/tags"/><Relationship Id="rId6" Target="../media/image6.emf" Type="http://schemas.openxmlformats.org/officeDocument/2006/relationships/image"/><Relationship Id="rId5" Target="../media/image6.emf" Type="http://schemas.openxmlformats.org/officeDocument/2006/relationships/image"/><Relationship Id="rId4" Target="../notesSlides/notesSlide15.xml" Type="http://schemas.openxmlformats.org/officeDocument/2006/relationships/notesSlide"/><Relationship Id="rId9" Target="../media/image20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8" Target="../media/image4.png" Type="http://schemas.openxmlformats.org/officeDocument/2006/relationships/image"/><Relationship Id="rId3" Target="../slideLayouts/slideLayout4.xml" Type="http://schemas.openxmlformats.org/officeDocument/2006/relationships/slideLayout"/><Relationship Id="rId7" Target="../media/image3.png" Type="http://schemas.openxmlformats.org/officeDocument/2006/relationships/image"/><Relationship Id="rId2" Target="../tags/tag18.xml" Type="http://schemas.openxmlformats.org/officeDocument/2006/relationships/tags"/><Relationship Id="rId6" Target="../media/image6.emf" Type="http://schemas.openxmlformats.org/officeDocument/2006/relationships/image"/><Relationship Id="rId5" Target="../media/image6.emf" Type="http://schemas.openxmlformats.org/officeDocument/2006/relationships/image"/><Relationship Id="rId4" Target="../notesSlides/notesSlide16.xml" Type="http://schemas.openxmlformats.org/officeDocument/2006/relationships/notesSlide"/><Relationship Id="rId9" Target="../media/image21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8" Target="../media/image4.png" Type="http://schemas.openxmlformats.org/officeDocument/2006/relationships/image"/><Relationship Id="rId3" Target="../slideLayouts/slideLayout4.xml" Type="http://schemas.openxmlformats.org/officeDocument/2006/relationships/slideLayout"/><Relationship Id="rId7" Target="../media/image3.png" Type="http://schemas.openxmlformats.org/officeDocument/2006/relationships/image"/><Relationship Id="rId2" Target="../tags/tag19.xml" Type="http://schemas.openxmlformats.org/officeDocument/2006/relationships/tags"/><Relationship Id="rId6" Target="../media/image6.emf" Type="http://schemas.openxmlformats.org/officeDocument/2006/relationships/image"/><Relationship Id="rId5" Target="../media/image6.emf" Type="http://schemas.openxmlformats.org/officeDocument/2006/relationships/image"/><Relationship Id="rId4" Target="../notesSlides/notesSlide17.xml" Type="http://schemas.openxmlformats.org/officeDocument/2006/relationships/notesSlide"/></Relationships>
</file>

<file path=ppt/slides/_rels/slide18.xml.rels><?xml version="1.0" encoding="UTF-8" standalone="yes" ?><Relationships xmlns="http://schemas.openxmlformats.org/package/2006/relationships"><Relationship Id="rId8" Target="../media/image4.png" Type="http://schemas.openxmlformats.org/officeDocument/2006/relationships/image"/><Relationship Id="rId3" Target="../slideLayouts/slideLayout4.xml" Type="http://schemas.openxmlformats.org/officeDocument/2006/relationships/slideLayout"/><Relationship Id="rId7" Target="../media/image3.png" Type="http://schemas.openxmlformats.org/officeDocument/2006/relationships/image"/><Relationship Id="rId2" Target="../tags/tag20.xml" Type="http://schemas.openxmlformats.org/officeDocument/2006/relationships/tags"/><Relationship Id="rId6" Target="../media/image6.emf" Type="http://schemas.openxmlformats.org/officeDocument/2006/relationships/image"/><Relationship Id="rId5" Target="../media/image6.emf" Type="http://schemas.openxmlformats.org/officeDocument/2006/relationships/image"/><Relationship Id="rId4" Target="../notesSlides/notesSlide18.xml" Type="http://schemas.openxmlformats.org/officeDocument/2006/relationships/notesSlide"/><Relationship Id="rId9" Target="../media/image22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8" Target="../media/image4.png" Type="http://schemas.openxmlformats.org/officeDocument/2006/relationships/image"/><Relationship Id="rId3" Target="../slideLayouts/slideLayout4.xml" Type="http://schemas.openxmlformats.org/officeDocument/2006/relationships/slideLayout"/><Relationship Id="rId7" Target="../media/image3.png" Type="http://schemas.openxmlformats.org/officeDocument/2006/relationships/image"/><Relationship Id="rId2" Target="../tags/tag21.xml" Type="http://schemas.openxmlformats.org/officeDocument/2006/relationships/tags"/><Relationship Id="rId6" Target="../media/image6.emf" Type="http://schemas.openxmlformats.org/officeDocument/2006/relationships/image"/><Relationship Id="rId5" Target="../media/image6.emf" Type="http://schemas.openxmlformats.org/officeDocument/2006/relationships/image"/><Relationship Id="rId4" Target="../notesSlides/notesSlide19.xml" Type="http://schemas.openxmlformats.org/officeDocument/2006/relationships/notesSlide"/></Relationships>
</file>

<file path=ppt/slides/_rels/slide2.xml.rels><?xml version="1.0" encoding="UTF-8" standalone="yes" ?><Relationships xmlns="http://schemas.openxmlformats.org/package/2006/relationships"><Relationship Id="rId8" Target="../media/image4.png" Type="http://schemas.openxmlformats.org/officeDocument/2006/relationships/image"/><Relationship Id="rId3" Target="../slideLayouts/slideLayout4.xml" Type="http://schemas.openxmlformats.org/officeDocument/2006/relationships/slideLayout"/><Relationship Id="rId7" Target="../media/image3.png" Type="http://schemas.openxmlformats.org/officeDocument/2006/relationships/image"/><Relationship Id="rId2" Target="../tags/tag4.xml" Type="http://schemas.openxmlformats.org/officeDocument/2006/relationships/tags"/><Relationship Id="rId6" Target="../media/image6.emf" Type="http://schemas.openxmlformats.org/officeDocument/2006/relationships/image"/><Relationship Id="rId5" Target="../media/image6.emf" Type="http://schemas.openxmlformats.org/officeDocument/2006/relationships/image"/><Relationship Id="rId4" Target="../notesSlides/notesSlide2.xml" Type="http://schemas.openxmlformats.org/officeDocument/2006/relationships/notesSlide"/></Relationships>
</file>

<file path=ppt/slides/_rels/slide20.xml.rels><?xml version="1.0" encoding="UTF-8" standalone="yes" ?><Relationships xmlns="http://schemas.openxmlformats.org/package/2006/relationships"><Relationship Id="rId8" Target="../media/image4.png" Type="http://schemas.openxmlformats.org/officeDocument/2006/relationships/image"/><Relationship Id="rId3" Target="../slideLayouts/slideLayout4.xml" Type="http://schemas.openxmlformats.org/officeDocument/2006/relationships/slideLayout"/><Relationship Id="rId7" Target="../media/image3.png" Type="http://schemas.openxmlformats.org/officeDocument/2006/relationships/image"/><Relationship Id="rId2" Target="../tags/tag22.xml" Type="http://schemas.openxmlformats.org/officeDocument/2006/relationships/tags"/><Relationship Id="rId6" Target="../media/image6.emf" Type="http://schemas.openxmlformats.org/officeDocument/2006/relationships/image"/><Relationship Id="rId5" Target="../media/image6.emf" Type="http://schemas.openxmlformats.org/officeDocument/2006/relationships/image"/><Relationship Id="rId4" Target="../notesSlides/notesSlide20.xml" Type="http://schemas.openxmlformats.org/officeDocument/2006/relationships/notesSlide"/><Relationship Id="rId9" Target="../media/image23.jpe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8" Target="../media/image4.png" Type="http://schemas.openxmlformats.org/officeDocument/2006/relationships/image"/><Relationship Id="rId3" Target="../slideLayouts/slideLayout4.xml" Type="http://schemas.openxmlformats.org/officeDocument/2006/relationships/slideLayout"/><Relationship Id="rId7" Target="../media/image3.png" Type="http://schemas.openxmlformats.org/officeDocument/2006/relationships/image"/><Relationship Id="rId2" Target="../tags/tag23.xml" Type="http://schemas.openxmlformats.org/officeDocument/2006/relationships/tags"/><Relationship Id="rId6" Target="../media/image6.emf" Type="http://schemas.openxmlformats.org/officeDocument/2006/relationships/image"/><Relationship Id="rId5" Target="../media/image6.emf" Type="http://schemas.openxmlformats.org/officeDocument/2006/relationships/image"/><Relationship Id="rId4" Target="../notesSlides/notesSlide21.xml" Type="http://schemas.openxmlformats.org/officeDocument/2006/relationships/notesSlide"/></Relationships>
</file>

<file path=ppt/slides/_rels/slide22.xml.rels><?xml version="1.0" encoding="UTF-8" standalone="yes" ?><Relationships xmlns="http://schemas.openxmlformats.org/package/2006/relationships"><Relationship Id="rId8" Target="../media/image3.png" Type="http://schemas.openxmlformats.org/officeDocument/2006/relationships/image"/><Relationship Id="rId3" Target="../tags/tag24.xml" Type="http://schemas.openxmlformats.org/officeDocument/2006/relationships/tags"/><Relationship Id="rId7" Target="../media/image6.emf" Type="http://schemas.openxmlformats.org/officeDocument/2006/relationships/image"/><Relationship Id="rId1" Target="../theme/themeOverride1.xml" Type="http://schemas.openxmlformats.org/officeDocument/2006/relationships/themeOverride"/><Relationship Id="rId6" Target="../media/image6.emf" Type="http://schemas.openxmlformats.org/officeDocument/2006/relationships/image"/><Relationship Id="rId5" Target="../notesSlides/notesSlide22.xml" Type="http://schemas.openxmlformats.org/officeDocument/2006/relationships/notesSlide"/><Relationship Id="rId10" Target="../media/image24.jpeg" Type="http://schemas.openxmlformats.org/officeDocument/2006/relationships/image"/><Relationship Id="rId4" Target="../slideLayouts/slideLayout4.xml" Type="http://schemas.openxmlformats.org/officeDocument/2006/relationships/slideLayout"/><Relationship Id="rId9" Target="../media/image4.pn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8" Target="../media/image3.png" Type="http://schemas.openxmlformats.org/officeDocument/2006/relationships/image"/><Relationship Id="rId3" Target="../slideLayouts/slideLayout4.xml" Type="http://schemas.openxmlformats.org/officeDocument/2006/relationships/slideLayout"/><Relationship Id="rId7" Target="../media/image6.emf" Type="http://schemas.openxmlformats.org/officeDocument/2006/relationships/image"/><Relationship Id="rId2" Target="../tags/tag25.xml" Type="http://schemas.openxmlformats.org/officeDocument/2006/relationships/tags"/><Relationship Id="rId6" Target="../media/image6.emf" Type="http://schemas.openxmlformats.org/officeDocument/2006/relationships/image"/><Relationship Id="rId5" Target="../media/image25.jpeg" Type="http://schemas.openxmlformats.org/officeDocument/2006/relationships/image"/><Relationship Id="rId4" Target="../notesSlides/notesSlide23.xml" Type="http://schemas.openxmlformats.org/officeDocument/2006/relationships/notesSlide"/><Relationship Id="rId9" Target="../media/image4.pn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8" Target="../media/image4.png" Type="http://schemas.openxmlformats.org/officeDocument/2006/relationships/image"/><Relationship Id="rId3" Target="../slideLayouts/slideLayout4.xml" Type="http://schemas.openxmlformats.org/officeDocument/2006/relationships/slideLayout"/><Relationship Id="rId7" Target="../media/image3.png" Type="http://schemas.openxmlformats.org/officeDocument/2006/relationships/image"/><Relationship Id="rId2" Target="../tags/tag26.xml" Type="http://schemas.openxmlformats.org/officeDocument/2006/relationships/tags"/><Relationship Id="rId6" Target="../media/image6.emf" Type="http://schemas.openxmlformats.org/officeDocument/2006/relationships/image"/><Relationship Id="rId5" Target="../media/image6.emf" Type="http://schemas.openxmlformats.org/officeDocument/2006/relationships/image"/><Relationship Id="rId4" Target="../notesSlides/notesSlide24.xml" Type="http://schemas.openxmlformats.org/officeDocument/2006/relationships/notesSlide"/></Relationships>
</file>

<file path=ppt/slides/_rels/slide25.xml.rels><?xml version="1.0" encoding="UTF-8" standalone="yes" ?><Relationships xmlns="http://schemas.openxmlformats.org/package/2006/relationships"><Relationship Id="rId8" Target="../media/image4.png" Type="http://schemas.openxmlformats.org/officeDocument/2006/relationships/image"/><Relationship Id="rId3" Target="../slideLayouts/slideLayout4.xml" Type="http://schemas.openxmlformats.org/officeDocument/2006/relationships/slideLayout"/><Relationship Id="rId7" Target="../media/image3.png" Type="http://schemas.openxmlformats.org/officeDocument/2006/relationships/image"/><Relationship Id="rId2" Target="../tags/tag27.xml" Type="http://schemas.openxmlformats.org/officeDocument/2006/relationships/tags"/><Relationship Id="rId6" Target="../media/image6.emf" Type="http://schemas.openxmlformats.org/officeDocument/2006/relationships/image"/><Relationship Id="rId5" Target="../media/image6.emf" Type="http://schemas.openxmlformats.org/officeDocument/2006/relationships/image"/><Relationship Id="rId4" Target="../notesSlides/notesSlide25.xml" Type="http://schemas.openxmlformats.org/officeDocument/2006/relationships/notesSlide"/><Relationship Id="rId9" Target="../media/image26.jpe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8" Target="../media/image4.png" Type="http://schemas.openxmlformats.org/officeDocument/2006/relationships/image"/><Relationship Id="rId3" Target="../slideLayouts/slideLayout4.xml" Type="http://schemas.openxmlformats.org/officeDocument/2006/relationships/slideLayout"/><Relationship Id="rId7" Target="../media/image3.png" Type="http://schemas.openxmlformats.org/officeDocument/2006/relationships/image"/><Relationship Id="rId2" Target="../tags/tag28.xml" Type="http://schemas.openxmlformats.org/officeDocument/2006/relationships/tags"/><Relationship Id="rId6" Target="../media/image6.emf" Type="http://schemas.openxmlformats.org/officeDocument/2006/relationships/image"/><Relationship Id="rId5" Target="../media/image6.emf" Type="http://schemas.openxmlformats.org/officeDocument/2006/relationships/image"/><Relationship Id="rId4" Target="../notesSlides/notesSlide26.xml" Type="http://schemas.openxmlformats.org/officeDocument/2006/relationships/notesSlide"/></Relationships>
</file>

<file path=ppt/slides/_rels/slide3.xml.rels><?xml version="1.0" encoding="UTF-8" standalone="yes" ?><Relationships xmlns="http://schemas.openxmlformats.org/package/2006/relationships"><Relationship Id="rId8" Target="../media/image4.png" Type="http://schemas.openxmlformats.org/officeDocument/2006/relationships/image"/><Relationship Id="rId3" Target="../slideLayouts/slideLayout4.xml" Type="http://schemas.openxmlformats.org/officeDocument/2006/relationships/slideLayout"/><Relationship Id="rId7" Target="../media/image3.png" Type="http://schemas.openxmlformats.org/officeDocument/2006/relationships/image"/><Relationship Id="rId2" Target="../tags/tag5.xml" Type="http://schemas.openxmlformats.org/officeDocument/2006/relationships/tags"/><Relationship Id="rId6" Target="../media/image6.emf" Type="http://schemas.openxmlformats.org/officeDocument/2006/relationships/image"/><Relationship Id="rId5" Target="../media/image6.emf" Type="http://schemas.openxmlformats.org/officeDocument/2006/relationships/image"/><Relationship Id="rId4" Target="../notesSlides/notesSlide3.xml" Type="http://schemas.openxmlformats.org/officeDocument/2006/relationships/notesSlide"/></Relationships>
</file>

<file path=ppt/slides/_rels/slide4.xml.rels><?xml version="1.0" encoding="UTF-8" standalone="yes" ?><Relationships xmlns="http://schemas.openxmlformats.org/package/2006/relationships"><Relationship Id="rId8" Target="../media/image3.png" Type="http://schemas.openxmlformats.org/officeDocument/2006/relationships/image"/><Relationship Id="rId13" Target="../media/image11.png" Type="http://schemas.openxmlformats.org/officeDocument/2006/relationships/image"/><Relationship Id="rId3" Target="../slideLayouts/slideLayout4.xml" Type="http://schemas.openxmlformats.org/officeDocument/2006/relationships/slideLayout"/><Relationship Id="rId7" Target="../media/image7.jpeg" Type="http://schemas.openxmlformats.org/officeDocument/2006/relationships/image"/><Relationship Id="rId12" Target="../media/image10.png" Type="http://schemas.openxmlformats.org/officeDocument/2006/relationships/image"/><Relationship Id="rId2" Target="../tags/tag6.xml" Type="http://schemas.openxmlformats.org/officeDocument/2006/relationships/tags"/><Relationship Id="rId6" Target="../media/image6.emf" Type="http://schemas.openxmlformats.org/officeDocument/2006/relationships/image"/><Relationship Id="rId11" Target="../media/image9.png" Type="http://schemas.openxmlformats.org/officeDocument/2006/relationships/image"/><Relationship Id="rId5" Target="../media/image6.emf" Type="http://schemas.openxmlformats.org/officeDocument/2006/relationships/image"/><Relationship Id="rId10" Target="../media/image8.png" Type="http://schemas.openxmlformats.org/officeDocument/2006/relationships/image"/><Relationship Id="rId4" Target="../notesSlides/notesSlide4.xml" Type="http://schemas.openxmlformats.org/officeDocument/2006/relationships/notesSlide"/><Relationship Id="rId9" Target="../media/image4.png" Type="http://schemas.openxmlformats.org/officeDocument/2006/relationships/image"/><Relationship Id="rId14" Target="../media/image12.pn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8" Target="../media/image4.png" Type="http://schemas.openxmlformats.org/officeDocument/2006/relationships/image"/><Relationship Id="rId3" Target="../slideLayouts/slideLayout4.xml" Type="http://schemas.openxmlformats.org/officeDocument/2006/relationships/slideLayout"/><Relationship Id="rId7" Target="../media/image3.png" Type="http://schemas.openxmlformats.org/officeDocument/2006/relationships/image"/><Relationship Id="rId2" Target="../tags/tag7.xml" Type="http://schemas.openxmlformats.org/officeDocument/2006/relationships/tags"/><Relationship Id="rId6" Target="../media/image6.emf" Type="http://schemas.openxmlformats.org/officeDocument/2006/relationships/image"/><Relationship Id="rId5" Target="../media/image6.emf" Type="http://schemas.openxmlformats.org/officeDocument/2006/relationships/image"/><Relationship Id="rId4" Target="../notesSlides/notesSlide5.xml" Type="http://schemas.openxmlformats.org/officeDocument/2006/relationships/notesSlide"/><Relationship Id="rId9" Target="../media/image13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8" Target="../media/image4.png" Type="http://schemas.openxmlformats.org/officeDocument/2006/relationships/image"/><Relationship Id="rId3" Target="../slideLayouts/slideLayout4.xml" Type="http://schemas.openxmlformats.org/officeDocument/2006/relationships/slideLayout"/><Relationship Id="rId7" Target="../media/image3.png" Type="http://schemas.openxmlformats.org/officeDocument/2006/relationships/image"/><Relationship Id="rId2" Target="../tags/tag8.xml" Type="http://schemas.openxmlformats.org/officeDocument/2006/relationships/tags"/><Relationship Id="rId6" Target="../media/image6.emf" Type="http://schemas.openxmlformats.org/officeDocument/2006/relationships/image"/><Relationship Id="rId5" Target="../media/image6.emf" Type="http://schemas.openxmlformats.org/officeDocument/2006/relationships/image"/><Relationship Id="rId4" Target="../notesSlides/notesSlide6.xml" Type="http://schemas.openxmlformats.org/officeDocument/2006/relationships/notesSlide"/><Relationship Id="rId9" Target="../media/image14.pn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8" Target="../media/image4.png" Type="http://schemas.openxmlformats.org/officeDocument/2006/relationships/image"/><Relationship Id="rId3" Target="../slideLayouts/slideLayout4.xml" Type="http://schemas.openxmlformats.org/officeDocument/2006/relationships/slideLayout"/><Relationship Id="rId7" Target="../media/image3.png" Type="http://schemas.openxmlformats.org/officeDocument/2006/relationships/image"/><Relationship Id="rId2" Target="../tags/tag9.xml" Type="http://schemas.openxmlformats.org/officeDocument/2006/relationships/tags"/><Relationship Id="rId6" Target="../media/image6.emf" Type="http://schemas.openxmlformats.org/officeDocument/2006/relationships/image"/><Relationship Id="rId5" Target="../media/image6.emf" Type="http://schemas.openxmlformats.org/officeDocument/2006/relationships/image"/><Relationship Id="rId4" Target="../notesSlides/notesSlide7.xml" Type="http://schemas.openxmlformats.org/officeDocument/2006/relationships/notesSlide"/></Relationships>
</file>

<file path=ppt/slides/_rels/slide8.xml.rels><?xml version="1.0" encoding="UTF-8" standalone="yes" ?><Relationships xmlns="http://schemas.openxmlformats.org/package/2006/relationships"><Relationship Id="rId8" Target="../media/image3.png" Type="http://schemas.openxmlformats.org/officeDocument/2006/relationships/image"/><Relationship Id="rId3" Target="../slideLayouts/slideLayout4.xml" Type="http://schemas.openxmlformats.org/officeDocument/2006/relationships/slideLayout"/><Relationship Id="rId7" Target="../media/image15.jpeg" Type="http://schemas.openxmlformats.org/officeDocument/2006/relationships/image"/><Relationship Id="rId2" Target="../tags/tag10.xml" Type="http://schemas.openxmlformats.org/officeDocument/2006/relationships/tags"/><Relationship Id="rId6" Target="../media/image6.emf" Type="http://schemas.openxmlformats.org/officeDocument/2006/relationships/image"/><Relationship Id="rId5" Target="../media/image6.emf" Type="http://schemas.openxmlformats.org/officeDocument/2006/relationships/image"/><Relationship Id="rId4" Target="../notesSlides/notesSlide8.xml" Type="http://schemas.openxmlformats.org/officeDocument/2006/relationships/notesSlide"/><Relationship Id="rId9" Target="../media/image4.pn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8" Target="../media/image4.png" Type="http://schemas.openxmlformats.org/officeDocument/2006/relationships/image"/><Relationship Id="rId3" Target="../slideLayouts/slideLayout4.xml" Type="http://schemas.openxmlformats.org/officeDocument/2006/relationships/slideLayout"/><Relationship Id="rId7" Target="../media/image3.png" Type="http://schemas.openxmlformats.org/officeDocument/2006/relationships/image"/><Relationship Id="rId2" Target="../tags/tag11.xml" Type="http://schemas.openxmlformats.org/officeDocument/2006/relationships/tags"/><Relationship Id="rId6" Target="../media/image6.emf" Type="http://schemas.openxmlformats.org/officeDocument/2006/relationships/image"/><Relationship Id="rId5" Target="../media/image6.emf" Type="http://schemas.openxmlformats.org/officeDocument/2006/relationships/image"/><Relationship Id="rId4" Target="../notesSlides/notesSlide9.xml" Type="http://schemas.openxmlformats.org/officeDocument/2006/relationships/notesSlide"/><Relationship Id="rId9" Target="../media/image16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227" cy="1588"/>
          </a:xfrm>
          <a:prstGeom prst="rect"/>
          <a:noFill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0E5225D-43E0-494D-A278-5871BBC13A3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364874"/>
            <a:ext cx="1055841" cy="105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8" name="Google Shape;88;p1"/>
          <p:cNvGrpSpPr/>
          <p:nvPr/>
        </p:nvGrpSpPr>
        <p:grpSpPr>
          <a:xfrm>
            <a:off x="-8187" y="1026931"/>
            <a:ext cx="4394450" cy="5576233"/>
            <a:chOff x="-29828" y="1023005"/>
            <a:chExt cx="9148344" cy="5576233"/>
          </a:xfrm>
          <a:effectLst/>
        </p:grpSpPr>
        <p:sp>
          <p:nvSpPr>
            <p:cNvPr id="89" name="Google Shape;89;p1"/>
            <p:cNvSpPr/>
            <p:nvPr/>
          </p:nvSpPr>
          <p:spPr>
            <a:xfrm>
              <a:off x="-29828" y="1023005"/>
              <a:ext cx="7825015" cy="45719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dirty="0" i="0" strike="noStrike" sz="1800" u="none">
                <a:solidFill>
                  <a:schemeClr val="lt1"/>
                </a:solidFill>
                <a:latin typeface="+mj-lt"/>
                <a:cs charset="0" panose="020F0502020204030204" pitchFamily="34" typeface="Calibri"/>
                <a:sym typeface="Arial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-12784" y="6429375"/>
              <a:ext cx="9131300" cy="169863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dirty="0" i="0" strike="noStrike" sz="1800" u="none">
                <a:solidFill>
                  <a:schemeClr val="lt1"/>
                </a:solidFill>
                <a:latin typeface="+mj-lt"/>
                <a:cs charset="0" panose="020F0502020204030204" pitchFamily="34" typeface="Calibri"/>
                <a:sym typeface="Arial"/>
              </a:endParaRPr>
            </a:p>
          </p:txBody>
        </p:sp>
      </p:grpSp>
      <p:pic>
        <p:nvPicPr>
          <p:cNvPr descr="Зображення, що містить малювання, стіл, знак&#10;&#10;Автоматично згенерований опис" id="92" name="Google Shape;9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588" y="235639"/>
            <a:ext cx="2307592" cy="6757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5CmEEdt3xOAt0ybTX0wzXo6elkwgwq8-6SyopvRKdBJyv4Jiz0V3-98SvB57zgXwNqw3WzEJj5Pt_HaSfEE4fEBl_oexX80DhtWg1PPspEKddKuLFAr2MB-08x7m0Re-KIloh_Y=s1600" id="93" name="Google Shape;93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72000" y="0"/>
            <a:ext cx="510483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128588" y="1314230"/>
            <a:ext cx="5276169" cy="1378424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cap="none" dirty="0" i="0" lang="ru-RU" strike="noStrike" sz="3600" u="none">
                <a:solidFill>
                  <a:schemeClr val="dk1"/>
                </a:solidFill>
                <a:latin typeface="+mj-lt"/>
                <a:ea typeface="Century Gothic"/>
                <a:cs charset="0" panose="020F0502020204030204" pitchFamily="34" typeface="Calibri"/>
                <a:sym typeface="Century Gothic"/>
              </a:rPr>
              <a:t/>
            </a:r>
            <a:br>
              <a:rPr b="1" cap="none" dirty="0" i="0" lang="ru-RU" strike="noStrike" sz="3600" u="none">
                <a:solidFill>
                  <a:schemeClr val="dk1"/>
                </a:solidFill>
                <a:latin typeface="+mj-lt"/>
                <a:ea typeface="Century Gothic"/>
                <a:cs charset="0" panose="020F0502020204030204" pitchFamily="34" typeface="Calibri"/>
                <a:sym typeface="Century Gothic"/>
              </a:rPr>
            </a:br>
            <a:r>
              <a:rPr b="1" dirty="0" lang="ru-RU" sz="3600">
                <a:solidFill>
                  <a:schemeClr val="dk1"/>
                </a:solidFill>
                <a:latin typeface="+mj-lt"/>
                <a:ea typeface="Century Gothic"/>
                <a:cs charset="0" panose="020F0502020204030204" pitchFamily="34" typeface="Calibri"/>
                <a:sym typeface="Century Gothic"/>
              </a:rPr>
              <a:t>ГЕРОЇЧНИ</a:t>
            </a:r>
            <a:r>
              <a:rPr b="1" cap="none" dirty="0" i="0" lang="ru-RU" strike="noStrike" sz="3600" u="none">
                <a:solidFill>
                  <a:schemeClr val="dk1"/>
                </a:solidFill>
                <a:latin typeface="+mj-lt"/>
                <a:ea typeface="Century Gothic"/>
                <a:cs charset="0" panose="020F0502020204030204" pitchFamily="34" typeface="Calibri"/>
                <a:sym typeface="Century Gothic"/>
              </a:rPr>
              <a:t>Й АКОРД</a:t>
            </a:r>
            <a:r>
              <a:rPr b="0" cap="none" dirty="0" i="0" lang="ru-RU" strike="noStrike" sz="3600" u="none">
                <a:solidFill>
                  <a:schemeClr val="dk1"/>
                </a:solidFill>
                <a:latin typeface="+mj-lt"/>
                <a:ea typeface="Century Gothic"/>
                <a:cs charset="0" panose="020F0502020204030204" pitchFamily="34" typeface="Calibri"/>
                <a:sym typeface="Century Gothic"/>
              </a:rPr>
              <a:t/>
            </a:r>
            <a:br>
              <a:rPr b="0" cap="none" dirty="0" i="0" lang="ru-RU" strike="noStrike" sz="3600" u="none">
                <a:solidFill>
                  <a:schemeClr val="dk1"/>
                </a:solidFill>
                <a:latin typeface="+mj-lt"/>
                <a:ea typeface="Century Gothic"/>
                <a:cs charset="0" panose="020F0502020204030204" pitchFamily="34" typeface="Calibri"/>
                <a:sym typeface="Century Gothic"/>
              </a:rPr>
            </a:br>
            <a:r>
              <a:rPr b="0" cap="none" dirty="0" i="0" lang="ru-RU" strike="noStrike" sz="3600" u="none">
                <a:solidFill>
                  <a:schemeClr val="dk1"/>
                </a:solidFill>
                <a:latin typeface="+mj-lt"/>
                <a:ea typeface="Century Gothic"/>
                <a:cs charset="0" panose="020F0502020204030204" pitchFamily="34" typeface="Calibri"/>
                <a:sym typeface="Century Gothic"/>
              </a:rPr>
              <a:t/>
            </a:r>
            <a:br>
              <a:rPr b="0" cap="none" dirty="0" i="0" lang="ru-RU" strike="noStrike" sz="3600" u="none">
                <a:solidFill>
                  <a:schemeClr val="dk1"/>
                </a:solidFill>
                <a:latin typeface="+mj-lt"/>
                <a:ea typeface="Century Gothic"/>
                <a:cs charset="0" panose="020F0502020204030204" pitchFamily="34" typeface="Calibri"/>
                <a:sym typeface="Century Gothic"/>
              </a:rPr>
            </a:br>
            <a:endParaRPr b="1" cap="none" dirty="0" i="0" strike="noStrike" sz="2000" u="none">
              <a:solidFill>
                <a:srgbClr val="C00000"/>
              </a:solidFill>
              <a:latin typeface="+mj-lt"/>
              <a:ea typeface="Times New Roman"/>
              <a:cs charset="0" panose="020F0502020204030204" pitchFamily="34" typeface="Calibri"/>
              <a:sym typeface="Times New Roman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128588" y="3142525"/>
            <a:ext cx="4572000" cy="3200836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ru-RU" sz="2200">
                <a:solidFill>
                  <a:schemeClr val="dk1"/>
                </a:solidFill>
                <a:latin typeface="+mj-lt"/>
                <a:cs charset="0" panose="020F0502020204030204" pitchFamily="34" typeface="Calibri"/>
                <a:sym typeface="Century Gothic"/>
              </a:rPr>
              <a:t>До 100-річчя </a:t>
            </a:r>
            <a:endParaRPr dirty="0" sz="2200">
              <a:solidFill>
                <a:schemeClr val="dk1"/>
              </a:solidFill>
              <a:latin typeface="+mj-lt"/>
              <a:cs charset="0" panose="020F0502020204030204" pitchFamily="34" typeface="Calibri"/>
            </a:endParaRPr>
          </a:p>
          <a:p>
            <a:r>
              <a:rPr dirty="0" lang="uk-UA" sz="2200">
                <a:solidFill>
                  <a:schemeClr val="dk1"/>
                </a:solidFill>
                <a:latin typeface="+mj-lt"/>
                <a:cs charset="0" panose="020F0502020204030204" pitchFamily="34" typeface="Calibri"/>
                <a:sym typeface="Century Gothic"/>
              </a:rPr>
              <a:t>Другого Зимового походу</a:t>
            </a:r>
          </a:p>
          <a:p>
            <a:r>
              <a:rPr dirty="0" lang="uk-UA" sz="2200">
                <a:solidFill>
                  <a:schemeClr val="dk1"/>
                </a:solidFill>
                <a:latin typeface="+mj-lt"/>
                <a:cs charset="0" panose="020F0502020204030204" pitchFamily="34" typeface="Calibri"/>
              </a:rPr>
              <a:t>і завершення збройної боротьби </a:t>
            </a:r>
            <a:r>
              <a:rPr dirty="0" lang="uk-UA" sz="2200">
                <a:solidFill>
                  <a:schemeClr val="dk1"/>
                </a:solidFill>
                <a:latin typeface="+mj-lt"/>
                <a:cs charset="0" panose="020F0502020204030204" pitchFamily="34" typeface="Calibri"/>
                <a:sym typeface="Century Gothic"/>
              </a:rPr>
              <a:t>Армії УНР </a:t>
            </a:r>
            <a:r>
              <a:rPr dirty="0" lang="uk-UA" sz="2200">
                <a:solidFill>
                  <a:schemeClr val="dk1"/>
                </a:solidFill>
                <a:latin typeface="+mj-lt"/>
                <a:cs charset="0" panose="020F0502020204030204" pitchFamily="34" typeface="Calibri"/>
              </a:rPr>
              <a:t>за українську державність</a:t>
            </a:r>
          </a:p>
          <a:p>
            <a:r>
              <a:rPr dirty="0" lang="ru-RU" sz="2400"/>
              <a:t/>
            </a:r>
            <a:br>
              <a:rPr dirty="0" lang="ru-RU" sz="2400"/>
            </a:br>
            <a:r>
              <a:rPr dirty="0" lang="ru-RU" sz="2400"/>
              <a:t/>
            </a:r>
            <a:br>
              <a:rPr dirty="0" lang="ru-RU" sz="2400"/>
            </a:br>
            <a:r>
              <a:rPr dirty="0" lang="ru-RU" sz="2200">
                <a:solidFill>
                  <a:schemeClr val="dk1"/>
                </a:solidFill>
                <a:latin typeface="+mj-lt"/>
                <a:ea typeface="Century Gothic"/>
                <a:cs charset="0" panose="020F0502020204030204" pitchFamily="34" typeface="Calibri"/>
                <a:sym typeface="Century Gothic"/>
              </a:rPr>
              <a:t> </a:t>
            </a:r>
            <a:endParaRPr dirty="0">
              <a:latin typeface="+mj-lt"/>
              <a:cs charset="0" panose="020F0502020204030204" pitchFamily="34" typeface="Calibri"/>
            </a:endParaRPr>
          </a:p>
          <a:p>
            <a:pPr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cap="none" dirty="0" i="0" lang="ru-RU" strike="noStrike" sz="2200" u="none">
                <a:solidFill>
                  <a:schemeClr val="dk1"/>
                </a:solidFill>
                <a:latin typeface="+mj-lt"/>
                <a:ea typeface="Century Gothic"/>
                <a:cs charset="0" panose="020F0502020204030204" pitchFamily="34" typeface="Calibri"/>
                <a:sym typeface="Century Gothic"/>
              </a:rPr>
              <a:t/>
            </a:r>
            <a:br>
              <a:rPr cap="none" dirty="0" i="0" lang="ru-RU" strike="noStrike" sz="2200" u="none">
                <a:solidFill>
                  <a:schemeClr val="dk1"/>
                </a:solidFill>
                <a:latin typeface="+mj-lt"/>
                <a:ea typeface="Century Gothic"/>
                <a:cs charset="0" panose="020F0502020204030204" pitchFamily="34" typeface="Calibri"/>
                <a:sym typeface="Century Gothic"/>
              </a:rPr>
            </a:br>
            <a:endParaRPr cap="none" dirty="0" i="0" strike="noStrike" sz="2200" u="none">
              <a:solidFill>
                <a:schemeClr val="dk1"/>
              </a:solidFill>
              <a:latin typeface="+mj-lt"/>
              <a:ea typeface="Century Gothic"/>
              <a:cs charset="0" panose="020F0502020204030204" pitchFamily="34" typeface="Calibri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227" cy="1588"/>
          </a:xfrm>
          <a:prstGeom prst="rect"/>
          <a:noFill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199E769-ADA3-174E-9219-E2D8DA58FF9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75" y="235639"/>
            <a:ext cx="784360" cy="7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Зображення, що містить малювання, стіл, знак&#10;&#10;Автоматично згенерований опис" id="15" name="Google Shape;92;p1">
            <a:extLst>
              <a:ext uri="{FF2B5EF4-FFF2-40B4-BE49-F238E27FC236}">
                <a16:creationId xmlns:a16="http://schemas.microsoft.com/office/drawing/2014/main" id="{DA8604F6-F0C4-5D40-B5C8-A6A048E1440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588" y="235639"/>
            <a:ext cx="2307592" cy="675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88;p1">
            <a:extLst>
              <a:ext uri="{FF2B5EF4-FFF2-40B4-BE49-F238E27FC236}">
                <a16:creationId xmlns:a16="http://schemas.microsoft.com/office/drawing/2014/main" id="{A5292A97-AD97-A84B-B465-61D224C3FA8C}"/>
              </a:ext>
            </a:extLst>
          </p:cNvPr>
          <p:cNvGrpSpPr/>
          <p:nvPr/>
        </p:nvGrpSpPr>
        <p:grpSpPr>
          <a:xfrm>
            <a:off x="0" y="1026931"/>
            <a:ext cx="9144515" cy="5576233"/>
            <a:chOff x="-12784" y="1023005"/>
            <a:chExt cx="7844789" cy="5576233"/>
          </a:xfrm>
        </p:grpSpPr>
        <p:sp>
          <p:nvSpPr>
            <p:cNvPr id="20" name="Google Shape;89;p1">
              <a:extLst>
                <a:ext uri="{FF2B5EF4-FFF2-40B4-BE49-F238E27FC236}">
                  <a16:creationId xmlns:a16="http://schemas.microsoft.com/office/drawing/2014/main" id="{259046B1-CC2D-B744-A7CE-21271DFF0368}"/>
                </a:ext>
              </a:extLst>
            </p:cNvPr>
            <p:cNvSpPr/>
            <p:nvPr/>
          </p:nvSpPr>
          <p:spPr>
            <a:xfrm>
              <a:off x="-12342" y="1023005"/>
              <a:ext cx="7844347" cy="45719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91;p1">
              <a:extLst>
                <a:ext uri="{FF2B5EF4-FFF2-40B4-BE49-F238E27FC236}">
                  <a16:creationId xmlns:a16="http://schemas.microsoft.com/office/drawing/2014/main" id="{C628CC77-5EBA-3C4D-A391-197EB628426E}"/>
                </a:ext>
              </a:extLst>
            </p:cNvPr>
            <p:cNvSpPr/>
            <p:nvPr/>
          </p:nvSpPr>
          <p:spPr>
            <a:xfrm>
              <a:off x="-12784" y="6429375"/>
              <a:ext cx="7844347" cy="169863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108;p2">
            <a:extLst>
              <a:ext uri="{FF2B5EF4-FFF2-40B4-BE49-F238E27FC236}">
                <a16:creationId xmlns:a16="http://schemas.microsoft.com/office/drawing/2014/main" id="{D999B3FE-4B62-B74F-9E48-22559B645DBB}"/>
              </a:ext>
            </a:extLst>
          </p:cNvPr>
          <p:cNvSpPr txBox="1">
            <a:spLocks noGrp="1"/>
          </p:cNvSpPr>
          <p:nvPr>
            <p:ph idx="1" sz="half"/>
          </p:nvPr>
        </p:nvSpPr>
        <p:spPr>
          <a:xfrm>
            <a:off x="143234" y="1055450"/>
            <a:ext cx="7983941" cy="1634636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indent="0" lvl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b="1" dirty="0" lang="uk-UA" sz="2000">
                <a:latin typeface="+mj-lt"/>
              </a:rPr>
              <a:t>Південна (Бессарабська) група</a:t>
            </a: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1800">
                <a:latin typeface="+mj-lt"/>
              </a:rPr>
              <a:t>Формувалася в Румунії</a:t>
            </a: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1800">
                <a:latin typeface="+mj-lt"/>
              </a:rPr>
              <a:t>Очолив </a:t>
            </a:r>
            <a:r>
              <a:rPr dirty="0" lang="uk-UA" sz="1800"/>
              <a:t>–</a:t>
            </a:r>
            <a:r>
              <a:rPr dirty="0" lang="uk-UA" sz="1800">
                <a:latin typeface="+mj-lt"/>
              </a:rPr>
              <a:t> генерал-хорунжий Андрій </a:t>
            </a:r>
            <a:r>
              <a:rPr dirty="0" err="1" lang="uk-UA" sz="1800">
                <a:latin typeface="+mj-lt"/>
              </a:rPr>
              <a:t>Гулий-Гуленко</a:t>
            </a:r>
            <a:endParaRPr dirty="0" lang="uk-UA" sz="1800">
              <a:latin typeface="+mj-lt"/>
            </a:endParaRP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1800">
                <a:latin typeface="+mj-lt"/>
              </a:rPr>
              <a:t>Мала 300 бійців</a:t>
            </a: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1800">
                <a:latin typeface="+mj-lt"/>
              </a:rPr>
              <a:t>Завдання </a:t>
            </a:r>
            <a:r>
              <a:rPr dirty="0" lang="uk-UA" sz="1800"/>
              <a:t>–</a:t>
            </a:r>
            <a:r>
              <a:rPr dirty="0" lang="uk-UA" sz="1800">
                <a:latin typeface="+mj-lt"/>
              </a:rPr>
              <a:t> виступити у напрямку Тирасполь-Одеса, імітувати основний удар і відволікти увагу більшовиків від Волинської групи</a:t>
            </a:r>
          </a:p>
          <a:p>
            <a:pPr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dirty="0" lang="ru-RU" sz="1400">
              <a:latin typeface="+mj-lt"/>
            </a:endParaRPr>
          </a:p>
        </p:txBody>
      </p:sp>
      <p:sp>
        <p:nvSpPr>
          <p:cNvPr id="24" name="Google Shape;108;p2">
            <a:extLst>
              <a:ext uri="{FF2B5EF4-FFF2-40B4-BE49-F238E27FC236}">
                <a16:creationId xmlns:a16="http://schemas.microsoft.com/office/drawing/2014/main" id="{0F1F5053-6EE4-BC4F-958A-213B34B34902}"/>
              </a:ext>
            </a:extLst>
          </p:cNvPr>
          <p:cNvSpPr txBox="1">
            <a:spLocks/>
          </p:cNvSpPr>
          <p:nvPr/>
        </p:nvSpPr>
        <p:spPr>
          <a:xfrm>
            <a:off x="217353" y="2679615"/>
            <a:ext cx="8302002" cy="208838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rtlCol="0" spcFirstLastPara="1" tIns="45700" vert="horz" wrap="square">
            <a:no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b="1" dirty="0" lang="uk-UA" sz="2000">
                <a:latin typeface="+mj-lt"/>
              </a:rPr>
              <a:t>Подільська група</a:t>
            </a: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1800">
                <a:latin typeface="+mj-lt"/>
              </a:rPr>
              <a:t>Формувалася в Польщі</a:t>
            </a: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1800">
                <a:latin typeface="+mj-lt"/>
              </a:rPr>
              <a:t>Командири – підполковник Михайло </a:t>
            </a:r>
            <a:r>
              <a:rPr dirty="0" err="1" lang="uk-UA" sz="1800">
                <a:latin typeface="+mj-lt"/>
              </a:rPr>
              <a:t>Палій-Сидорянський</a:t>
            </a:r>
            <a:r>
              <a:rPr dirty="0" lang="uk-UA" sz="1800">
                <a:latin typeface="+mj-lt"/>
              </a:rPr>
              <a:t>, </a:t>
            </a:r>
          </a:p>
          <a:p>
            <a:pPr indent="0" marL="203200">
              <a:spcBef>
                <a:spcPts val="0"/>
              </a:spcBef>
              <a:buClr>
                <a:srgbClr val="D52C2A"/>
              </a:buClr>
              <a:buSzPct val="90000"/>
              <a:buNone/>
            </a:pPr>
            <a:r>
              <a:rPr dirty="0" lang="uk-UA" sz="1800">
                <a:latin typeface="+mj-lt"/>
              </a:rPr>
              <a:t>       після поранення – полковник Сергій Чорний</a:t>
            </a: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1800">
                <a:latin typeface="+mj-lt"/>
              </a:rPr>
              <a:t>Мала понад 500 бійців</a:t>
            </a: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1800">
                <a:latin typeface="+mj-lt"/>
              </a:rPr>
              <a:t>Завдання </a:t>
            </a:r>
            <a:r>
              <a:rPr dirty="0" lang="uk-UA" sz="1800"/>
              <a:t>–</a:t>
            </a:r>
            <a:r>
              <a:rPr dirty="0" lang="uk-UA" sz="1800">
                <a:latin typeface="+mj-lt"/>
              </a:rPr>
              <a:t> про­йти між червоноармійськими підрозділами та з’єднатися з Волинською групою в районі Малин – </a:t>
            </a:r>
            <a:r>
              <a:rPr dirty="0" err="1" lang="uk-UA" sz="1800">
                <a:latin typeface="+mj-lt"/>
              </a:rPr>
              <a:t>Чоповичі</a:t>
            </a:r>
            <a:r>
              <a:rPr dirty="0" lang="uk-UA" sz="1800">
                <a:latin typeface="+mj-lt"/>
              </a:rPr>
              <a:t> – Радомишль</a:t>
            </a:r>
          </a:p>
        </p:txBody>
      </p:sp>
      <p:sp>
        <p:nvSpPr>
          <p:cNvPr id="25" name="Google Shape;108;p2">
            <a:extLst>
              <a:ext uri="{FF2B5EF4-FFF2-40B4-BE49-F238E27FC236}">
                <a16:creationId xmlns:a16="http://schemas.microsoft.com/office/drawing/2014/main" id="{29B6DC1C-6B0B-464C-B0B6-4DA2F91CFC4D}"/>
              </a:ext>
            </a:extLst>
          </p:cNvPr>
          <p:cNvSpPr txBox="1">
            <a:spLocks/>
          </p:cNvSpPr>
          <p:nvPr/>
        </p:nvSpPr>
        <p:spPr>
          <a:xfrm>
            <a:off x="225975" y="4617683"/>
            <a:ext cx="7123983" cy="181561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rtlCol="0" spcFirstLastPara="1" tIns="45700" vert="horz" wrap="square">
            <a:no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b="1" dirty="0" lang="uk-UA" sz="2000">
                <a:latin typeface="+mj-lt"/>
              </a:rPr>
              <a:t>Волинська група - головна </a:t>
            </a:r>
            <a:r>
              <a:rPr b="1" dirty="0" lang="ru-RU" sz="2000">
                <a:latin typeface="+mj-lt"/>
              </a:rPr>
              <a:t>сила </a:t>
            </a: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1800">
                <a:latin typeface="+mj-lt"/>
              </a:rPr>
              <a:t>Формувалася в Польщі</a:t>
            </a: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1800">
                <a:latin typeface="+mj-lt"/>
              </a:rPr>
              <a:t>Очолив </a:t>
            </a:r>
            <a:r>
              <a:rPr dirty="0" lang="ru-RU" sz="1800">
                <a:latin typeface="+mj-lt"/>
              </a:rPr>
              <a:t>Юрко </a:t>
            </a:r>
            <a:r>
              <a:rPr dirty="0" err="1" lang="ru-RU" sz="1800">
                <a:latin typeface="+mj-lt"/>
              </a:rPr>
              <a:t>Тютюнник</a:t>
            </a:r>
            <a:endParaRPr dirty="0" lang="en-US" sz="1800">
              <a:latin typeface="+mj-lt"/>
            </a:endParaRP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ru-RU" sz="1800">
                <a:latin typeface="+mj-lt"/>
              </a:rPr>
              <a:t>Мала 800 </a:t>
            </a:r>
            <a:r>
              <a:rPr dirty="0" lang="uk-UA" sz="1800">
                <a:latin typeface="+mj-lt"/>
              </a:rPr>
              <a:t>бійців</a:t>
            </a: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1800">
                <a:latin typeface="+mj-lt"/>
              </a:rPr>
              <a:t>З’єднавшись із Подільською групою</a:t>
            </a:r>
            <a:r>
              <a:rPr dirty="0" lang="ru-RU" sz="1800">
                <a:latin typeface="+mj-lt"/>
              </a:rPr>
              <a:t>, мала </a:t>
            </a:r>
            <a:r>
              <a:rPr dirty="0" lang="uk-UA" sz="1800">
                <a:latin typeface="+mj-lt"/>
              </a:rPr>
              <a:t>підняти </a:t>
            </a:r>
          </a:p>
          <a:p>
            <a:pPr indent="0" marL="203200">
              <a:spcBef>
                <a:spcPts val="0"/>
              </a:spcBef>
              <a:buClr>
                <a:srgbClr val="D52C2A"/>
              </a:buClr>
              <a:buSzPct val="90000"/>
              <a:buNone/>
            </a:pPr>
            <a:r>
              <a:rPr dirty="0" lang="uk-UA" sz="1800">
                <a:latin typeface="+mj-lt"/>
              </a:rPr>
              <a:t>       загальнонаціональне повстання за відновлення </a:t>
            </a:r>
            <a:r>
              <a:rPr dirty="0" lang="ru-RU" sz="1800">
                <a:latin typeface="+mj-lt"/>
              </a:rPr>
              <a:t>УНР</a:t>
            </a:r>
          </a:p>
        </p:txBody>
      </p:sp>
    </p:spTree>
    <p:extLst>
      <p:ext uri="{BB962C8B-B14F-4D97-AF65-F5344CB8AC3E}">
        <p14:creationId xmlns:p14="http://schemas.microsoft.com/office/powerpoint/2010/main" val="1327859961"/>
      </p:ext>
    </p:extLst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227" cy="1588"/>
          </a:xfrm>
          <a:prstGeom prst="rect"/>
          <a:noFill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199E769-ADA3-174E-9219-E2D8DA58FF9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75" y="235639"/>
            <a:ext cx="784360" cy="7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Зображення, що містить малювання, стіл, знак&#10;&#10;Автоматично згенерований опис" id="15" name="Google Shape;92;p1">
            <a:extLst>
              <a:ext uri="{FF2B5EF4-FFF2-40B4-BE49-F238E27FC236}">
                <a16:creationId xmlns:a16="http://schemas.microsoft.com/office/drawing/2014/main" id="{DA8604F6-F0C4-5D40-B5C8-A6A048E1440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588" y="235639"/>
            <a:ext cx="2307592" cy="675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88;p1">
            <a:extLst>
              <a:ext uri="{FF2B5EF4-FFF2-40B4-BE49-F238E27FC236}">
                <a16:creationId xmlns:a16="http://schemas.microsoft.com/office/drawing/2014/main" id="{A5292A97-AD97-A84B-B465-61D224C3FA8C}"/>
              </a:ext>
            </a:extLst>
          </p:cNvPr>
          <p:cNvGrpSpPr/>
          <p:nvPr/>
        </p:nvGrpSpPr>
        <p:grpSpPr>
          <a:xfrm>
            <a:off x="0" y="1026931"/>
            <a:ext cx="9144515" cy="5576233"/>
            <a:chOff x="-12784" y="1023005"/>
            <a:chExt cx="7844789" cy="5576233"/>
          </a:xfrm>
        </p:grpSpPr>
        <p:sp>
          <p:nvSpPr>
            <p:cNvPr id="20" name="Google Shape;89;p1">
              <a:extLst>
                <a:ext uri="{FF2B5EF4-FFF2-40B4-BE49-F238E27FC236}">
                  <a16:creationId xmlns:a16="http://schemas.microsoft.com/office/drawing/2014/main" id="{259046B1-CC2D-B744-A7CE-21271DFF0368}"/>
                </a:ext>
              </a:extLst>
            </p:cNvPr>
            <p:cNvSpPr/>
            <p:nvPr/>
          </p:nvSpPr>
          <p:spPr>
            <a:xfrm>
              <a:off x="-12342" y="1023005"/>
              <a:ext cx="7844347" cy="45719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91;p1">
              <a:extLst>
                <a:ext uri="{FF2B5EF4-FFF2-40B4-BE49-F238E27FC236}">
                  <a16:creationId xmlns:a16="http://schemas.microsoft.com/office/drawing/2014/main" id="{C628CC77-5EBA-3C4D-A391-197EB628426E}"/>
                </a:ext>
              </a:extLst>
            </p:cNvPr>
            <p:cNvSpPr/>
            <p:nvPr/>
          </p:nvSpPr>
          <p:spPr>
            <a:xfrm>
              <a:off x="-12784" y="6429375"/>
              <a:ext cx="7844347" cy="169863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Google Shape;108;p2">
            <a:extLst>
              <a:ext uri="{FF2B5EF4-FFF2-40B4-BE49-F238E27FC236}">
                <a16:creationId xmlns:a16="http://schemas.microsoft.com/office/drawing/2014/main" id="{D999B3FE-4B62-B74F-9E48-22559B645DBB}"/>
              </a:ext>
            </a:extLst>
          </p:cNvPr>
          <p:cNvSpPr txBox="1">
            <a:spLocks noGrp="1"/>
          </p:cNvSpPr>
          <p:nvPr>
            <p:ph idx="1" sz="half"/>
          </p:nvPr>
        </p:nvSpPr>
        <p:spPr>
          <a:xfrm>
            <a:off x="143234" y="1434240"/>
            <a:ext cx="3928703" cy="4265916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indent="-139700" lvl="0" marL="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b="1" dirty="0" err="1" lang="ru-RU" sz="2800">
                <a:latin typeface="+mj-lt"/>
              </a:rPr>
              <a:t>Сприятливі</a:t>
            </a:r>
            <a:r>
              <a:rPr b="1" dirty="0" lang="ru-RU" sz="2800">
                <a:latin typeface="+mj-lt"/>
              </a:rPr>
              <a:t> </a:t>
            </a:r>
            <a:r>
              <a:rPr b="1" dirty="0" err="1" lang="ru-RU" sz="2800">
                <a:latin typeface="+mj-lt"/>
              </a:rPr>
              <a:t>обставини</a:t>
            </a:r>
            <a:r>
              <a:rPr b="1" dirty="0" lang="ru-RU" sz="2800">
                <a:latin typeface="+mj-lt"/>
              </a:rPr>
              <a:t> </a:t>
            </a:r>
          </a:p>
          <a:p>
            <a:pPr indent="-139700" lvl="0" marL="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 dirty="0" lang="en-US" sz="2000">
              <a:latin typeface="+mj-lt"/>
            </a:endParaRPr>
          </a:p>
          <a:p>
            <a:pPr indent="-342900" lvl="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2000">
                <a:latin typeface="+mj-lt"/>
              </a:rPr>
              <a:t>А</a:t>
            </a:r>
            <a:r>
              <a:rPr dirty="0" err="1" lang="ru-RU" sz="2000">
                <a:latin typeface="+mj-lt"/>
              </a:rPr>
              <a:t>нтибільшовицькі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організації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діяли</a:t>
            </a:r>
            <a:r>
              <a:rPr dirty="0" lang="ru-RU" sz="2000">
                <a:latin typeface="+mj-lt"/>
              </a:rPr>
              <a:t> по </a:t>
            </a:r>
            <a:r>
              <a:rPr dirty="0" err="1" lang="ru-RU" sz="2000">
                <a:latin typeface="+mj-lt"/>
              </a:rPr>
              <a:t>всій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Україні</a:t>
            </a:r>
            <a:endParaRPr dirty="0" lang="ru-RU" sz="2000">
              <a:latin typeface="+mj-lt"/>
            </a:endParaRPr>
          </a:p>
          <a:p>
            <a:pPr indent="-342900" lvl="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err="1" lang="ru-RU" sz="2000">
                <a:latin typeface="+mj-lt"/>
              </a:rPr>
              <a:t>Багато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бійців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мали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досвід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повстанської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боротьби</a:t>
            </a:r>
            <a:endParaRPr dirty="0" lang="en-US" sz="2000">
              <a:latin typeface="+mj-lt"/>
            </a:endParaRPr>
          </a:p>
          <a:p>
            <a:pPr indent="-342900" lvl="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err="1" lang="ru-RU" sz="2000">
                <a:latin typeface="+mj-lt"/>
              </a:rPr>
              <a:t>Польща</a:t>
            </a:r>
            <a:r>
              <a:rPr dirty="0" lang="ru-RU" sz="2000">
                <a:latin typeface="+mj-lt"/>
              </a:rPr>
              <a:t> та </a:t>
            </a:r>
            <a:r>
              <a:rPr dirty="0" err="1" lang="ru-RU" sz="2000">
                <a:latin typeface="+mj-lt"/>
              </a:rPr>
              <a:t>Румунія</a:t>
            </a:r>
            <a:r>
              <a:rPr dirty="0" lang="ru-RU" sz="2000">
                <a:latin typeface="+mj-lt"/>
              </a:rPr>
              <a:t> надавали </a:t>
            </a:r>
            <a:r>
              <a:rPr dirty="0" err="1" lang="ru-RU" sz="2000">
                <a:latin typeface="+mj-lt"/>
              </a:rPr>
              <a:t>організаційну</a:t>
            </a:r>
            <a:r>
              <a:rPr dirty="0" lang="ru-RU" sz="2000">
                <a:latin typeface="+mj-lt"/>
              </a:rPr>
              <a:t> та </a:t>
            </a:r>
            <a:r>
              <a:rPr dirty="0" err="1" lang="ru-RU" sz="2000">
                <a:latin typeface="+mj-lt"/>
              </a:rPr>
              <a:t>фінансову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підтримку</a:t>
            </a:r>
            <a:endParaRPr dirty="0" lang="en-US" sz="2000">
              <a:latin typeface="+mj-lt"/>
            </a:endParaRPr>
          </a:p>
          <a:p>
            <a:pPr indent="-342900" lvl="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err="1" lang="ru-RU" sz="2000">
                <a:latin typeface="+mj-lt"/>
              </a:rPr>
              <a:t>Польща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сприяла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військовому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вишколу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вояків</a:t>
            </a:r>
            <a:r>
              <a:rPr dirty="0" lang="ru-RU" sz="2000">
                <a:latin typeface="+mj-lt"/>
              </a:rPr>
              <a:t>, </a:t>
            </a:r>
            <a:r>
              <a:rPr dirty="0" err="1" lang="ru-RU" sz="2000">
                <a:latin typeface="+mj-lt"/>
              </a:rPr>
              <a:t>допомогла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перекинути</a:t>
            </a:r>
            <a:r>
              <a:rPr dirty="0" lang="ru-RU" sz="2000">
                <a:latin typeface="+mj-lt"/>
              </a:rPr>
              <a:t> через кордон </a:t>
            </a:r>
            <a:r>
              <a:rPr dirty="0" err="1" lang="ru-RU" sz="2000">
                <a:latin typeface="+mj-lt"/>
              </a:rPr>
              <a:t>понад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тисячу</a:t>
            </a:r>
            <a:r>
              <a:rPr dirty="0" lang="ru-RU" sz="2000">
                <a:latin typeface="+mj-lt"/>
              </a:rPr>
              <a:t> старшин і </a:t>
            </a:r>
            <a:r>
              <a:rPr dirty="0" err="1" lang="ru-RU" sz="2000">
                <a:latin typeface="+mj-lt"/>
              </a:rPr>
              <a:t>козаків</a:t>
            </a:r>
            <a:r>
              <a:rPr dirty="0" lang="ru-RU" sz="2000">
                <a:latin typeface="+mj-lt"/>
              </a:rPr>
              <a:t>, </a:t>
            </a:r>
            <a:r>
              <a:rPr dirty="0" err="1" lang="ru-RU" sz="2000">
                <a:latin typeface="+mj-lt"/>
              </a:rPr>
              <a:t>прикривала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їх</a:t>
            </a:r>
            <a:r>
              <a:rPr dirty="0" lang="ru-RU" sz="1800">
                <a:latin typeface="+mj-lt"/>
              </a:rPr>
              <a:t> </a:t>
            </a:r>
          </a:p>
        </p:txBody>
      </p:sp>
      <p:sp>
        <p:nvSpPr>
          <p:cNvPr id="13" name="Google Shape;108;p2">
            <a:extLst>
              <a:ext uri="{FF2B5EF4-FFF2-40B4-BE49-F238E27FC236}">
                <a16:creationId xmlns:a16="http://schemas.microsoft.com/office/drawing/2014/main" id="{BC942423-190E-A64C-BE95-A90C365C210F}"/>
              </a:ext>
            </a:extLst>
          </p:cNvPr>
          <p:cNvSpPr txBox="1">
            <a:spLocks/>
          </p:cNvSpPr>
          <p:nvPr/>
        </p:nvSpPr>
        <p:spPr>
          <a:xfrm>
            <a:off x="4446740" y="1434239"/>
            <a:ext cx="4464795" cy="400644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rtlCol="0" spcFirstLastPara="1" tIns="45700" vert="horz" wrap="square">
            <a:no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39700" marL="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Font charset="0" panose="020B0604020202020204" pitchFamily="34" typeface="Arial"/>
              <a:buNone/>
            </a:pPr>
            <a:r>
              <a:rPr b="1" dirty="0" err="1" lang="ru-RU" sz="2800">
                <a:latin typeface="+mj-lt"/>
              </a:rPr>
              <a:t>Несприятливі</a:t>
            </a:r>
            <a:r>
              <a:rPr b="1" dirty="0" lang="ru-RU" sz="2800">
                <a:latin typeface="+mj-lt"/>
              </a:rPr>
              <a:t> </a:t>
            </a:r>
            <a:r>
              <a:rPr b="1" dirty="0" err="1" lang="ru-RU" sz="2800">
                <a:latin typeface="+mj-lt"/>
              </a:rPr>
              <a:t>обставини</a:t>
            </a:r>
            <a:endParaRPr b="1" dirty="0" lang="ru-RU" sz="2800">
              <a:latin typeface="+mj-lt"/>
            </a:endParaRPr>
          </a:p>
          <a:p>
            <a:pPr indent="-139700" marL="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Font charset="0" panose="020B0604020202020204" pitchFamily="34" typeface="Arial"/>
              <a:buNone/>
            </a:pPr>
            <a:r>
              <a:rPr dirty="0" lang="ru-RU" sz="2000">
                <a:latin typeface="+mj-lt"/>
              </a:rPr>
              <a:t> </a:t>
            </a: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err="1" lang="ru-RU" sz="2000">
                <a:latin typeface="+mj-lt"/>
              </a:rPr>
              <a:t>Підписання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Ризького</a:t>
            </a:r>
            <a:r>
              <a:rPr dirty="0" lang="ru-RU" sz="2000">
                <a:latin typeface="+mj-lt"/>
              </a:rPr>
              <a:t> мирного договору </a:t>
            </a:r>
            <a:r>
              <a:rPr dirty="0" err="1" lang="ru-RU" sz="2000">
                <a:latin typeface="+mj-lt"/>
              </a:rPr>
              <a:t>між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Польщею</a:t>
            </a:r>
            <a:r>
              <a:rPr dirty="0" lang="ru-RU" sz="2000">
                <a:latin typeface="+mj-lt"/>
              </a:rPr>
              <a:t> та </a:t>
            </a:r>
            <a:r>
              <a:rPr dirty="0" err="1" lang="ru-RU" sz="2000">
                <a:latin typeface="+mj-lt"/>
              </a:rPr>
              <a:t>Росією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обмежувало</a:t>
            </a:r>
            <a:r>
              <a:rPr dirty="0" lang="ru-RU" sz="2000">
                <a:latin typeface="+mj-lt"/>
              </a:rPr>
              <a:t> Польщу в </a:t>
            </a:r>
            <a:r>
              <a:rPr dirty="0" err="1" lang="ru-RU" sz="2000">
                <a:latin typeface="+mj-lt"/>
              </a:rPr>
              <a:t>допомозі</a:t>
            </a:r>
            <a:endParaRPr dirty="0" lang="ru-RU" sz="2000">
              <a:latin typeface="+mj-lt"/>
            </a:endParaRP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ru-RU" sz="2000">
                <a:latin typeface="+mj-lt"/>
              </a:rPr>
              <a:t>ВУЧК проникло в десятки </a:t>
            </a:r>
            <a:r>
              <a:rPr dirty="0" err="1" lang="ru-RU" sz="2000">
                <a:latin typeface="+mj-lt"/>
              </a:rPr>
              <a:t>підпільних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організацій</a:t>
            </a:r>
            <a:r>
              <a:rPr dirty="0" lang="ru-RU" sz="2000">
                <a:latin typeface="+mj-lt"/>
              </a:rPr>
              <a:t> і знало про </a:t>
            </a:r>
            <a:r>
              <a:rPr dirty="0" err="1" lang="ru-RU" sz="2000">
                <a:latin typeface="+mj-lt"/>
              </a:rPr>
              <a:t>плани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підняти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повстання</a:t>
            </a:r>
            <a:endParaRPr dirty="0" lang="ru-RU" sz="2000">
              <a:latin typeface="+mj-lt"/>
            </a:endParaRP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err="1" lang="ru-RU" sz="2000">
                <a:latin typeface="+mj-lt"/>
              </a:rPr>
              <a:t>Більшовики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оголосили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амністію</a:t>
            </a:r>
            <a:r>
              <a:rPr dirty="0" lang="ru-RU" sz="2000">
                <a:latin typeface="+mj-lt"/>
              </a:rPr>
              <a:t> та </a:t>
            </a:r>
            <a:r>
              <a:rPr dirty="0" err="1" lang="ru-RU" sz="2000">
                <a:latin typeface="+mj-lt"/>
              </a:rPr>
              <a:t>нову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економічну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політику</a:t>
            </a:r>
            <a:endParaRPr dirty="0" lang="ru-RU" sz="2000">
              <a:latin typeface="+mj-lt"/>
            </a:endParaRP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err="1" lang="ru-RU" sz="2000">
                <a:latin typeface="+mj-lt"/>
              </a:rPr>
              <a:t>Повстанський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рух</a:t>
            </a:r>
            <a:r>
              <a:rPr dirty="0" lang="ru-RU" sz="2000">
                <a:latin typeface="+mj-lt"/>
              </a:rPr>
              <a:t>, </a:t>
            </a:r>
            <a:r>
              <a:rPr dirty="0" err="1" lang="ru-RU" sz="2000">
                <a:latin typeface="+mj-lt"/>
              </a:rPr>
              <a:t>який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міг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підтримати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повстання</a:t>
            </a:r>
            <a:r>
              <a:rPr dirty="0" lang="ru-RU" sz="2000">
                <a:latin typeface="+mj-lt"/>
              </a:rPr>
              <a:t>, </a:t>
            </a:r>
            <a:r>
              <a:rPr dirty="0" err="1" lang="ru-RU" sz="2000">
                <a:latin typeface="+mj-lt"/>
              </a:rPr>
              <a:t>пішов</a:t>
            </a:r>
            <a:r>
              <a:rPr dirty="0" lang="ru-RU" sz="2000">
                <a:latin typeface="+mj-lt"/>
              </a:rPr>
              <a:t> на спад</a:t>
            </a:r>
          </a:p>
        </p:txBody>
      </p:sp>
    </p:spTree>
    <p:extLst>
      <p:ext uri="{BB962C8B-B14F-4D97-AF65-F5344CB8AC3E}">
        <p14:creationId xmlns:p14="http://schemas.microsoft.com/office/powerpoint/2010/main" val="3837586110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227" cy="1588"/>
          </a:xfrm>
          <a:prstGeom prst="rect"/>
          <a:noFill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199E769-ADA3-174E-9219-E2D8DA58FF9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75" y="235639"/>
            <a:ext cx="784360" cy="7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Зображення, що містить малювання, стіл, знак&#10;&#10;Автоматично згенерований опис" id="15" name="Google Shape;92;p1">
            <a:extLst>
              <a:ext uri="{FF2B5EF4-FFF2-40B4-BE49-F238E27FC236}">
                <a16:creationId xmlns:a16="http://schemas.microsoft.com/office/drawing/2014/main" id="{DA8604F6-F0C4-5D40-B5C8-A6A048E1440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588" y="235639"/>
            <a:ext cx="2307592" cy="6757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214;p4">
            <a:extLst>
              <a:ext uri="{FF2B5EF4-FFF2-40B4-BE49-F238E27FC236}">
                <a16:creationId xmlns:a16="http://schemas.microsoft.com/office/drawing/2014/main" id="{89213E72-0F04-9F47-9E63-9B6EF6A11976}"/>
              </a:ext>
            </a:extLst>
          </p:cNvPr>
          <p:cNvSpPr txBox="1">
            <a:spLocks/>
          </p:cNvSpPr>
          <p:nvPr/>
        </p:nvSpPr>
        <p:spPr>
          <a:xfrm>
            <a:off x="508234" y="1943092"/>
            <a:ext cx="5310645" cy="3228983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91425" rIns="91425" rtlCol="0" spcFirstLastPara="1" tIns="0" vert="horz" wrap="square">
            <a:no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lvl="0" marL="0">
              <a:spcBef>
                <a:spcPts val="0"/>
              </a:spcBef>
              <a:buNone/>
            </a:pPr>
            <a:r>
              <a:rPr dirty="0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"На вас </a:t>
            </a:r>
            <a:r>
              <a:rPr dirty="0" err="1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покладається</a:t>
            </a:r>
            <a:r>
              <a:rPr dirty="0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 </a:t>
            </a:r>
            <a:r>
              <a:rPr dirty="0" err="1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обов'язок</a:t>
            </a:r>
            <a:r>
              <a:rPr dirty="0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: </a:t>
            </a:r>
            <a:r>
              <a:rPr dirty="0" err="1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підняти</a:t>
            </a:r>
            <a:r>
              <a:rPr dirty="0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 та </a:t>
            </a:r>
            <a:r>
              <a:rPr dirty="0" err="1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скерувати</a:t>
            </a:r>
            <a:r>
              <a:rPr dirty="0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 </a:t>
            </a:r>
            <a:r>
              <a:rPr dirty="0" err="1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загальне</a:t>
            </a:r>
            <a:r>
              <a:rPr dirty="0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 </a:t>
            </a:r>
            <a:r>
              <a:rPr dirty="0" err="1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повстання</a:t>
            </a:r>
            <a:r>
              <a:rPr dirty="0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 </a:t>
            </a:r>
            <a:r>
              <a:rPr dirty="0" err="1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українського</a:t>
            </a:r>
            <a:r>
              <a:rPr dirty="0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 народу з метою </a:t>
            </a:r>
            <a:r>
              <a:rPr dirty="0" err="1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повалення</a:t>
            </a:r>
            <a:r>
              <a:rPr dirty="0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 </a:t>
            </a:r>
            <a:r>
              <a:rPr dirty="0" err="1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окупаційної</a:t>
            </a:r>
            <a:r>
              <a:rPr dirty="0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 </a:t>
            </a:r>
            <a:r>
              <a:rPr dirty="0" err="1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влади</a:t>
            </a:r>
            <a:r>
              <a:rPr dirty="0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 на </a:t>
            </a:r>
            <a:r>
              <a:rPr dirty="0" err="1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Україні</a:t>
            </a:r>
            <a:r>
              <a:rPr dirty="0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 та </a:t>
            </a:r>
            <a:r>
              <a:rPr dirty="0" err="1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підготовки</a:t>
            </a:r>
            <a:r>
              <a:rPr dirty="0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 </a:t>
            </a:r>
            <a:r>
              <a:rPr dirty="0" err="1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обставин</a:t>
            </a:r>
            <a:r>
              <a:rPr dirty="0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 для повороту до </a:t>
            </a:r>
            <a:r>
              <a:rPr dirty="0" err="1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рідного</a:t>
            </a:r>
            <a:r>
              <a:rPr dirty="0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 краю законного уряду УНР і </a:t>
            </a:r>
            <a:r>
              <a:rPr dirty="0" err="1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її</a:t>
            </a:r>
            <a:r>
              <a:rPr dirty="0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 </a:t>
            </a:r>
            <a:r>
              <a:rPr dirty="0" err="1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армії</a:t>
            </a:r>
            <a:r>
              <a:rPr dirty="0" i="1" lang="ru-RU" sz="2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"</a:t>
            </a:r>
            <a:endParaRPr dirty="0" i="1" lang="ru-RU" sz="2400">
              <a:latin typeface="+mj-lt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dirty="0" lang="ru-RU" sz="1400">
                <a:solidFill>
                  <a:srgbClr val="000000"/>
                </a:solidFill>
                <a:latin typeface="+mj-lt"/>
                <a:ea typeface="Corbel"/>
                <a:cs typeface="Corbel"/>
                <a:sym typeface="Corbel"/>
              </a:rPr>
              <a:t>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dirty="0" i="1" lang="ru-RU" sz="1400">
                <a:latin typeface="+mj-lt"/>
                <a:ea typeface="Roboto"/>
                <a:cs typeface="Arial"/>
                <a:sym typeface="Corbel"/>
              </a:rPr>
              <a:t>Симон Петлюра. </a:t>
            </a:r>
            <a:r>
              <a:rPr dirty="0" err="1" i="1" lang="ru-RU" sz="1400">
                <a:latin typeface="+mj-lt"/>
                <a:ea typeface="Roboto"/>
                <a:cs typeface="Arial"/>
                <a:sym typeface="Corbel"/>
              </a:rPr>
              <a:t>Інструкція</a:t>
            </a:r>
            <a:r>
              <a:rPr dirty="0" i="1" lang="ru-RU" sz="1400">
                <a:latin typeface="+mj-lt"/>
                <a:ea typeface="Roboto"/>
                <a:cs typeface="Arial"/>
                <a:sym typeface="Corbel"/>
              </a:rPr>
              <a:t> </a:t>
            </a:r>
            <a:r>
              <a:rPr dirty="0" err="1" i="1" lang="ru-RU" sz="1400">
                <a:latin typeface="+mj-lt"/>
                <a:ea typeface="Roboto"/>
                <a:cs typeface="Arial"/>
                <a:sym typeface="Corbel"/>
              </a:rPr>
              <a:t>Юркові</a:t>
            </a:r>
            <a:r>
              <a:rPr dirty="0" i="1" lang="ru-RU" sz="1400">
                <a:latin typeface="+mj-lt"/>
                <a:ea typeface="Roboto"/>
                <a:cs typeface="Arial"/>
                <a:sym typeface="Corbel"/>
              </a:rPr>
              <a:t> </a:t>
            </a:r>
            <a:r>
              <a:rPr dirty="0" err="1" i="1" lang="ru-RU" sz="1400">
                <a:latin typeface="+mj-lt"/>
                <a:ea typeface="Roboto"/>
                <a:cs typeface="Arial"/>
                <a:sym typeface="Corbel"/>
              </a:rPr>
              <a:t>Тютюннику</a:t>
            </a:r>
            <a:r>
              <a:rPr dirty="0" i="1" lang="ru-RU" sz="1400">
                <a:latin typeface="+mj-lt"/>
                <a:ea typeface="Roboto"/>
                <a:cs typeface="Arial"/>
                <a:sym typeface="Corbel"/>
              </a:rPr>
              <a:t> про </a:t>
            </a:r>
            <a:r>
              <a:rPr dirty="0" err="1" i="1" lang="ru-RU" sz="1400">
                <a:latin typeface="+mj-lt"/>
                <a:ea typeface="Roboto"/>
                <a:cs typeface="Arial"/>
                <a:sym typeface="Corbel"/>
              </a:rPr>
              <a:t>загальні</a:t>
            </a:r>
            <a:r>
              <a:rPr dirty="0" i="1" lang="ru-RU" sz="1400">
                <a:latin typeface="+mj-lt"/>
                <a:ea typeface="Roboto"/>
                <a:cs typeface="Arial"/>
                <a:sym typeface="Corbel"/>
              </a:rPr>
              <a:t> </a:t>
            </a:r>
            <a:r>
              <a:rPr dirty="0" err="1" i="1" lang="ru-RU" sz="1400">
                <a:latin typeface="+mj-lt"/>
                <a:ea typeface="Roboto"/>
                <a:cs typeface="Arial"/>
                <a:sym typeface="Corbel"/>
              </a:rPr>
              <a:t>дії</a:t>
            </a:r>
            <a:r>
              <a:rPr dirty="0" i="1" lang="ru-RU" sz="1400">
                <a:latin typeface="+mj-lt"/>
                <a:ea typeface="Roboto"/>
                <a:cs typeface="Arial"/>
                <a:sym typeface="Corbel"/>
              </a:rPr>
              <a:t> та заходи </a:t>
            </a:r>
            <a:r>
              <a:rPr dirty="0" err="1" i="1" lang="ru-RU" sz="1400">
                <a:latin typeface="+mj-lt"/>
                <a:ea typeface="Roboto"/>
                <a:cs typeface="Arial"/>
                <a:sym typeface="Corbel"/>
              </a:rPr>
              <a:t>під</a:t>
            </a:r>
            <a:r>
              <a:rPr dirty="0" i="1" lang="ru-RU" sz="1400">
                <a:latin typeface="+mj-lt"/>
                <a:ea typeface="Roboto"/>
                <a:cs typeface="Arial"/>
                <a:sym typeface="Corbel"/>
              </a:rPr>
              <a:t> час походу в </a:t>
            </a:r>
            <a:r>
              <a:rPr dirty="0" err="1" i="1" lang="ru-RU" sz="1400">
                <a:latin typeface="+mj-lt"/>
                <a:ea typeface="Roboto"/>
                <a:cs typeface="Arial"/>
                <a:sym typeface="Corbel"/>
              </a:rPr>
              <a:t>Україну</a:t>
            </a:r>
            <a:r>
              <a:rPr dirty="0" i="1" lang="ru-RU" sz="1400">
                <a:latin typeface="+mj-lt"/>
                <a:ea typeface="Roboto"/>
                <a:cs typeface="Arial"/>
                <a:sym typeface="Corbel"/>
              </a:rPr>
              <a:t>.</a:t>
            </a:r>
            <a:endParaRPr dirty="0" i="1" lang="ru-RU" sz="1400">
              <a:latin typeface="+mj-lt"/>
              <a:ea typeface="Roboto"/>
              <a:cs typeface="Arial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dirty="0" i="1" lang="ru-RU" sz="1400">
                <a:latin typeface="+mj-lt"/>
                <a:ea typeface="Roboto"/>
                <a:cs typeface="Arial"/>
                <a:sym typeface="Corbel"/>
              </a:rPr>
              <a:t> 17 </a:t>
            </a:r>
            <a:r>
              <a:rPr dirty="0" err="1" i="1" lang="ru-RU" sz="1400">
                <a:latin typeface="+mj-lt"/>
                <a:ea typeface="Roboto"/>
                <a:cs typeface="Arial"/>
                <a:sym typeface="Corbel"/>
              </a:rPr>
              <a:t>жовтня</a:t>
            </a:r>
            <a:r>
              <a:rPr dirty="0" i="1" lang="ru-RU" sz="1400">
                <a:latin typeface="+mj-lt"/>
                <a:ea typeface="Roboto"/>
                <a:cs typeface="Arial"/>
                <a:sym typeface="Corbel"/>
              </a:rPr>
              <a:t> 1921­ року</a:t>
            </a:r>
            <a:endParaRPr dirty="0" i="1" lang="ru-RU" sz="1400">
              <a:latin typeface="+mj-lt"/>
              <a:ea typeface="Roboto"/>
              <a:cs typeface="Arial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5631532-1AAE-0C43-80A0-FE62184B3966}"/>
              </a:ext>
            </a:extLst>
          </p:cNvPr>
          <p:cNvCxnSpPr>
            <a:cxnSpLocks/>
          </p:cNvCxnSpPr>
          <p:nvPr/>
        </p:nvCxnSpPr>
        <p:spPr>
          <a:xfrm flipV="1">
            <a:off x="377273" y="1943092"/>
            <a:ext cx="0" cy="3228983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oogle Shape;88;p1">
            <a:extLst>
              <a:ext uri="{FF2B5EF4-FFF2-40B4-BE49-F238E27FC236}">
                <a16:creationId xmlns:a16="http://schemas.microsoft.com/office/drawing/2014/main" id="{864FBE9D-2DEC-DF44-AF90-5120E01DFCD9}"/>
              </a:ext>
            </a:extLst>
          </p:cNvPr>
          <p:cNvGrpSpPr/>
          <p:nvPr/>
        </p:nvGrpSpPr>
        <p:grpSpPr>
          <a:xfrm>
            <a:off x="0" y="1026931"/>
            <a:ext cx="9144515" cy="5576233"/>
            <a:chOff x="-12784" y="1023005"/>
            <a:chExt cx="7844789" cy="5576233"/>
          </a:xfrm>
        </p:grpSpPr>
        <p:sp>
          <p:nvSpPr>
            <p:cNvPr id="23" name="Google Shape;89;p1">
              <a:extLst>
                <a:ext uri="{FF2B5EF4-FFF2-40B4-BE49-F238E27FC236}">
                  <a16:creationId xmlns:a16="http://schemas.microsoft.com/office/drawing/2014/main" id="{91CE4445-7C80-F84B-9D5A-4164DEB9334B}"/>
                </a:ext>
              </a:extLst>
            </p:cNvPr>
            <p:cNvSpPr/>
            <p:nvPr/>
          </p:nvSpPr>
          <p:spPr>
            <a:xfrm>
              <a:off x="-12342" y="1023005"/>
              <a:ext cx="7844347" cy="45719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91;p1">
              <a:extLst>
                <a:ext uri="{FF2B5EF4-FFF2-40B4-BE49-F238E27FC236}">
                  <a16:creationId xmlns:a16="http://schemas.microsoft.com/office/drawing/2014/main" id="{64490D85-BA25-014A-B3CE-3EE74608E85A}"/>
                </a:ext>
              </a:extLst>
            </p:cNvPr>
            <p:cNvSpPr/>
            <p:nvPr/>
          </p:nvSpPr>
          <p:spPr>
            <a:xfrm>
              <a:off x="-12784" y="6429375"/>
              <a:ext cx="7844347" cy="169863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" name="Google Shape;309;p8">
            <a:extLst>
              <a:ext uri="{FF2B5EF4-FFF2-40B4-BE49-F238E27FC236}">
                <a16:creationId xmlns:a16="http://schemas.microsoft.com/office/drawing/2014/main" id="{4C837CD0-F748-2840-88E3-18B890A26B1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r="-42"/>
          <a:stretch/>
        </p:blipFill>
        <p:spPr>
          <a:xfrm>
            <a:off x="6175044" y="1137770"/>
            <a:ext cx="2736491" cy="525238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F5E9D3-C2F4-4C4A-9F76-A2F90F8DBC77}"/>
              </a:ext>
            </a:extLst>
          </p:cNvPr>
          <p:cNvSpPr txBox="1"/>
          <p:nvPr/>
        </p:nvSpPr>
        <p:spPr>
          <a:xfrm>
            <a:off x="2280063" y="5685710"/>
            <a:ext cx="45838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 err="1" i="1" kern="1200" lang="ru-RU">
                <a:solidFill>
                  <a:schemeClr val="tx1"/>
                </a:solidFill>
                <a:latin typeface="+mj-lt"/>
                <a:ea typeface="Roboto"/>
              </a:rPr>
              <a:t>Головний</a:t>
            </a:r>
            <a:r>
              <a:rPr dirty="0" i="1" kern="1200" lang="ru-RU">
                <a:solidFill>
                  <a:schemeClr val="tx1"/>
                </a:solidFill>
                <a:latin typeface="+mj-lt"/>
                <a:ea typeface="Roboto"/>
              </a:rPr>
              <a:t> </a:t>
            </a:r>
            <a:r>
              <a:rPr dirty="0" err="1" i="1" kern="1200" lang="ru-RU">
                <a:solidFill>
                  <a:schemeClr val="tx1"/>
                </a:solidFill>
                <a:latin typeface="+mj-lt"/>
                <a:ea typeface="Roboto"/>
              </a:rPr>
              <a:t>отаман</a:t>
            </a:r>
            <a:r>
              <a:rPr dirty="0" i="1" kern="1200" lang="ru-RU">
                <a:solidFill>
                  <a:schemeClr val="tx1"/>
                </a:solidFill>
                <a:latin typeface="+mj-lt"/>
                <a:ea typeface="Roboto"/>
              </a:rPr>
              <a:t> </a:t>
            </a:r>
            <a:r>
              <a:rPr dirty="0" err="1" i="1" kern="1200" lang="ru-RU">
                <a:solidFill>
                  <a:schemeClr val="tx1"/>
                </a:solidFill>
                <a:latin typeface="+mj-lt"/>
                <a:ea typeface="Roboto"/>
              </a:rPr>
              <a:t>військ</a:t>
            </a:r>
            <a:r>
              <a:rPr dirty="0" i="1" kern="1200" lang="ru-RU">
                <a:solidFill>
                  <a:schemeClr val="tx1"/>
                </a:solidFill>
                <a:latin typeface="+mj-lt"/>
                <a:ea typeface="Roboto"/>
              </a:rPr>
              <a:t> УНР Симон Петлюра.</a:t>
            </a:r>
          </a:p>
          <a:p>
            <a:r>
              <a:rPr dirty="0" i="1" kern="1200" lang="ru-RU">
                <a:solidFill>
                  <a:schemeClr val="tx1"/>
                </a:solidFill>
                <a:latin typeface="+mj-lt"/>
                <a:ea typeface="Roboto"/>
              </a:rPr>
              <a:t>Автор портрету Артур </a:t>
            </a:r>
            <a:r>
              <a:rPr dirty="0" err="1" i="1" kern="1200" lang="ru-RU">
                <a:solidFill>
                  <a:schemeClr val="tx1"/>
                </a:solidFill>
                <a:latin typeface="+mj-lt"/>
                <a:ea typeface="Roboto"/>
              </a:rPr>
              <a:t>Орльонов</a:t>
            </a:r>
            <a:endParaRPr dirty="0" i="1" kern="1200" lang="x-none">
              <a:solidFill>
                <a:schemeClr val="tx1"/>
              </a:solidFill>
              <a:latin typeface="+mj-lt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64125998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227" cy="1588"/>
          </a:xfrm>
          <a:prstGeom prst="rect"/>
          <a:noFill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199E769-ADA3-174E-9219-E2D8DA58FF9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75" y="235639"/>
            <a:ext cx="784360" cy="7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Зображення, що містить малювання, стіл, знак&#10;&#10;Автоматично згенерований опис" id="15" name="Google Shape;92;p1">
            <a:extLst>
              <a:ext uri="{FF2B5EF4-FFF2-40B4-BE49-F238E27FC236}">
                <a16:creationId xmlns:a16="http://schemas.microsoft.com/office/drawing/2014/main" id="{DA8604F6-F0C4-5D40-B5C8-A6A048E1440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588" y="235639"/>
            <a:ext cx="2307592" cy="6757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5631532-1AAE-0C43-80A0-FE62184B3966}"/>
              </a:ext>
            </a:extLst>
          </p:cNvPr>
          <p:cNvCxnSpPr>
            <a:cxnSpLocks/>
          </p:cNvCxnSpPr>
          <p:nvPr/>
        </p:nvCxnSpPr>
        <p:spPr>
          <a:xfrm flipH="1">
            <a:off x="513567" y="4949340"/>
            <a:ext cx="1335129" cy="0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oogle Shape;88;p1">
            <a:extLst>
              <a:ext uri="{FF2B5EF4-FFF2-40B4-BE49-F238E27FC236}">
                <a16:creationId xmlns:a16="http://schemas.microsoft.com/office/drawing/2014/main" id="{864FBE9D-2DEC-DF44-AF90-5120E01DFCD9}"/>
              </a:ext>
            </a:extLst>
          </p:cNvPr>
          <p:cNvGrpSpPr/>
          <p:nvPr/>
        </p:nvGrpSpPr>
        <p:grpSpPr>
          <a:xfrm>
            <a:off x="0" y="1026931"/>
            <a:ext cx="9144515" cy="5576233"/>
            <a:chOff x="-12784" y="1023005"/>
            <a:chExt cx="7844789" cy="5576233"/>
          </a:xfrm>
        </p:grpSpPr>
        <p:sp>
          <p:nvSpPr>
            <p:cNvPr id="23" name="Google Shape;89;p1">
              <a:extLst>
                <a:ext uri="{FF2B5EF4-FFF2-40B4-BE49-F238E27FC236}">
                  <a16:creationId xmlns:a16="http://schemas.microsoft.com/office/drawing/2014/main" id="{91CE4445-7C80-F84B-9D5A-4164DEB9334B}"/>
                </a:ext>
              </a:extLst>
            </p:cNvPr>
            <p:cNvSpPr/>
            <p:nvPr/>
          </p:nvSpPr>
          <p:spPr>
            <a:xfrm>
              <a:off x="-12342" y="1023005"/>
              <a:ext cx="7844347" cy="45719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91;p1">
              <a:extLst>
                <a:ext uri="{FF2B5EF4-FFF2-40B4-BE49-F238E27FC236}">
                  <a16:creationId xmlns:a16="http://schemas.microsoft.com/office/drawing/2014/main" id="{64490D85-BA25-014A-B3CE-3EE74608E85A}"/>
                </a:ext>
              </a:extLst>
            </p:cNvPr>
            <p:cNvSpPr/>
            <p:nvPr/>
          </p:nvSpPr>
          <p:spPr>
            <a:xfrm>
              <a:off x="-12784" y="6429375"/>
              <a:ext cx="7844347" cy="169863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5AC6A9-CBD2-1F4D-B118-EB2ECA08974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2"/>
          <a:stretch/>
        </p:blipFill>
        <p:spPr>
          <a:xfrm>
            <a:off x="1882241" y="1140272"/>
            <a:ext cx="5570745" cy="43342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E1BF71-0978-9B4F-9629-8C9417A9F88D}"/>
              </a:ext>
            </a:extLst>
          </p:cNvPr>
          <p:cNvSpPr txBox="1"/>
          <p:nvPr/>
        </p:nvSpPr>
        <p:spPr>
          <a:xfrm>
            <a:off x="4027319" y="5570080"/>
            <a:ext cx="45537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 i="1" lang="ru-RU">
                <a:latin typeface="+mj-lt"/>
              </a:rPr>
              <a:t>Наказ </a:t>
            </a:r>
            <a:r>
              <a:rPr dirty="0" err="1" i="1" lang="ru-RU">
                <a:latin typeface="+mj-lt"/>
              </a:rPr>
              <a:t>Петлюри</a:t>
            </a:r>
            <a:r>
              <a:rPr dirty="0" i="1" lang="ru-RU">
                <a:latin typeface="+mj-lt"/>
              </a:rPr>
              <a:t> та </a:t>
            </a:r>
            <a:r>
              <a:rPr dirty="0" err="1" i="1" lang="ru-RU">
                <a:latin typeface="+mj-lt"/>
              </a:rPr>
              <a:t>Тютюнника</a:t>
            </a:r>
            <a:r>
              <a:rPr dirty="0" i="1" lang="ru-RU">
                <a:latin typeface="+mj-lt"/>
              </a:rPr>
              <a:t> до </a:t>
            </a:r>
            <a:r>
              <a:rPr dirty="0" err="1" i="1" lang="ru-RU">
                <a:latin typeface="+mj-lt"/>
              </a:rPr>
              <a:t>повстанських</a:t>
            </a:r>
            <a:r>
              <a:rPr dirty="0" i="1" lang="ru-RU">
                <a:latin typeface="+mj-lt"/>
              </a:rPr>
              <a:t> </a:t>
            </a:r>
            <a:r>
              <a:rPr dirty="0" err="1" i="1" lang="ru-RU">
                <a:latin typeface="+mj-lt"/>
              </a:rPr>
              <a:t>військ</a:t>
            </a:r>
            <a:r>
              <a:rPr dirty="0" i="1" lang="ru-RU">
                <a:latin typeface="+mj-lt"/>
              </a:rPr>
              <a:t> УНР </a:t>
            </a:r>
            <a:r>
              <a:rPr dirty="0" err="1" i="1" lang="ru-RU">
                <a:latin typeface="+mj-lt"/>
              </a:rPr>
              <a:t>із</a:t>
            </a:r>
            <a:r>
              <a:rPr dirty="0" i="1" lang="ru-RU">
                <a:latin typeface="+mj-lt"/>
              </a:rPr>
              <a:t> </a:t>
            </a:r>
            <a:r>
              <a:rPr dirty="0" err="1" i="1" lang="ru-RU">
                <a:latin typeface="+mj-lt"/>
              </a:rPr>
              <a:t>закликом</a:t>
            </a:r>
            <a:r>
              <a:rPr dirty="0" i="1" lang="ru-RU">
                <a:latin typeface="+mj-lt"/>
              </a:rPr>
              <a:t> „Передавайте з рук до рук, з </a:t>
            </a:r>
            <a:r>
              <a:rPr dirty="0" err="1" i="1" lang="ru-RU">
                <a:latin typeface="+mj-lt"/>
              </a:rPr>
              <a:t>хати</a:t>
            </a:r>
            <a:r>
              <a:rPr dirty="0" i="1" lang="ru-RU">
                <a:latin typeface="+mj-lt"/>
              </a:rPr>
              <a:t> в хату, з села в село”</a:t>
            </a:r>
            <a:r>
              <a:rPr dirty="0" i="1" lang="uk-UA">
                <a:latin typeface="+mj-lt"/>
              </a:rPr>
              <a:t>. </a:t>
            </a:r>
            <a:r>
              <a:rPr dirty="0" i="1" lang="ru-RU">
                <a:latin typeface="+mj-lt"/>
              </a:rPr>
              <a:t>12 </a:t>
            </a:r>
            <a:r>
              <a:rPr dirty="0" err="1" i="1" lang="ru-RU">
                <a:latin typeface="+mj-lt"/>
              </a:rPr>
              <a:t>березня</a:t>
            </a:r>
            <a:r>
              <a:rPr dirty="0" i="1" lang="ru-RU">
                <a:latin typeface="+mj-lt"/>
              </a:rPr>
              <a:t> 1921 року </a:t>
            </a:r>
            <a:endParaRPr dirty="0" i="1" kern="1200" lang="uk-UA">
              <a:solidFill>
                <a:schemeClr val="tx1"/>
              </a:solidFill>
              <a:latin typeface="+mj-lt"/>
              <a:ea typeface="Roboto"/>
            </a:endParaRPr>
          </a:p>
        </p:txBody>
      </p:sp>
      <p:cxnSp>
        <p:nvCxnSpPr>
          <p:cNvPr id="16" name="Straight Arrow Connector 19">
            <a:extLst>
              <a:ext uri="{FF2B5EF4-FFF2-40B4-BE49-F238E27FC236}">
                <a16:creationId xmlns:a16="http://schemas.microsoft.com/office/drawing/2014/main" id="{B5631532-1AAE-0C43-80A0-FE62184B3966}"/>
              </a:ext>
            </a:extLst>
          </p:cNvPr>
          <p:cNvCxnSpPr>
            <a:cxnSpLocks/>
          </p:cNvCxnSpPr>
          <p:nvPr/>
        </p:nvCxnSpPr>
        <p:spPr>
          <a:xfrm>
            <a:off x="515655" y="4949340"/>
            <a:ext cx="1" cy="1243724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9">
            <a:extLst>
              <a:ext uri="{FF2B5EF4-FFF2-40B4-BE49-F238E27FC236}">
                <a16:creationId xmlns:a16="http://schemas.microsoft.com/office/drawing/2014/main" id="{B5631532-1AAE-0C43-80A0-FE62184B3966}"/>
              </a:ext>
            </a:extLst>
          </p:cNvPr>
          <p:cNvCxnSpPr>
            <a:cxnSpLocks/>
          </p:cNvCxnSpPr>
          <p:nvPr/>
        </p:nvCxnSpPr>
        <p:spPr>
          <a:xfrm>
            <a:off x="562968" y="6184185"/>
            <a:ext cx="3355889" cy="0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106;p2">
            <a:extLst>
              <a:ext uri="{FF2B5EF4-FFF2-40B4-BE49-F238E27FC236}">
                <a16:creationId xmlns:a16="http://schemas.microsoft.com/office/drawing/2014/main" id="{1E9DC825-3324-C34E-BF1C-CE6B8B306B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00415" y="169001"/>
            <a:ext cx="5660762" cy="903649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rtlCol="0" spcFirstLastPara="1" tIns="45700" vert="horz" wrap="square">
            <a:noAutofit/>
          </a:bodyPr>
          <a:lstStyle/>
          <a:p>
            <a:pPr>
              <a:spcBef>
                <a:spcPts val="0"/>
              </a:spcBef>
            </a:pPr>
            <a:r>
              <a:rPr b="1" dirty="0" lang="uk-UA" sz="2800">
                <a:sym typeface="Century Gothic"/>
              </a:rPr>
              <a:t>Наближається буря</a:t>
            </a:r>
            <a:endParaRPr b="1" dirty="0" lang="uk-UA" sz="2800"/>
          </a:p>
        </p:txBody>
      </p:sp>
    </p:spTree>
    <p:extLst>
      <p:ext uri="{BB962C8B-B14F-4D97-AF65-F5344CB8AC3E}">
        <p14:creationId xmlns:p14="http://schemas.microsoft.com/office/powerpoint/2010/main" val="4078569175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227" cy="1588"/>
          </a:xfrm>
          <a:prstGeom prst="rect"/>
          <a:noFill/>
        </p:spPr>
      </p:pic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128588" y="11290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rtlCol="0" spcFirstLastPara="1" tIns="45700" vert="horz" wrap="square">
            <a:noAutofit/>
          </a:bodyPr>
          <a:lstStyle/>
          <a:p>
            <a:pPr>
              <a:spcBef>
                <a:spcPts val="0"/>
              </a:spcBef>
            </a:pPr>
            <a:r>
              <a:rPr b="1" dirty="0" lang="uk-UA" sz="2800"/>
              <a:t>Юрко Тютюнник </a:t>
            </a:r>
            <a:r>
              <a:rPr b="1" dirty="0" lang="ru-RU" sz="2800"/>
              <a:t>(1891–1930)</a:t>
            </a:r>
            <a:br>
              <a:rPr b="1" dirty="0" lang="ru-RU" sz="2800"/>
            </a:br>
            <a:endParaRPr b="1" dirty="0" lang="uk-UA" sz="280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199E769-ADA3-174E-9219-E2D8DA58FF9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75" y="235639"/>
            <a:ext cx="784360" cy="7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Зображення, що містить малювання, стіл, знак&#10;&#10;Автоматично згенерований опис" id="15" name="Google Shape;92;p1">
            <a:extLst>
              <a:ext uri="{FF2B5EF4-FFF2-40B4-BE49-F238E27FC236}">
                <a16:creationId xmlns:a16="http://schemas.microsoft.com/office/drawing/2014/main" id="{DA8604F6-F0C4-5D40-B5C8-A6A048E1440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588" y="235639"/>
            <a:ext cx="2307592" cy="6757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DCB20F7-4906-6243-9CC9-ED8306268EF8}"/>
              </a:ext>
            </a:extLst>
          </p:cNvPr>
          <p:cNvCxnSpPr>
            <a:cxnSpLocks/>
          </p:cNvCxnSpPr>
          <p:nvPr/>
        </p:nvCxnSpPr>
        <p:spPr>
          <a:xfrm flipV="1">
            <a:off x="377273" y="1966224"/>
            <a:ext cx="0" cy="585787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4507747-3D9D-1348-B462-D3C4E4F7C04B}"/>
              </a:ext>
            </a:extLst>
          </p:cNvPr>
          <p:cNvCxnSpPr>
            <a:cxnSpLocks/>
          </p:cNvCxnSpPr>
          <p:nvPr/>
        </p:nvCxnSpPr>
        <p:spPr>
          <a:xfrm flipV="1">
            <a:off x="377273" y="2705213"/>
            <a:ext cx="0" cy="569408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121;p3">
            <a:extLst>
              <a:ext uri="{FF2B5EF4-FFF2-40B4-BE49-F238E27FC236}">
                <a16:creationId xmlns:a16="http://schemas.microsoft.com/office/drawing/2014/main" id="{7D57F090-A263-A24E-9294-0CF438784708}"/>
              </a:ext>
            </a:extLst>
          </p:cNvPr>
          <p:cNvSpPr txBox="1"/>
          <p:nvPr/>
        </p:nvSpPr>
        <p:spPr>
          <a:xfrm>
            <a:off x="533658" y="1790377"/>
            <a:ext cx="7829033" cy="4462720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0" rIns="0" spcFirstLastPara="1" tIns="45700" wrap="square">
            <a:spAutoFit/>
          </a:bodyPr>
          <a:lstStyle/>
          <a:p>
            <a:pPr lvl="0"/>
            <a:r>
              <a:rPr b="1" dirty="0" lang="ru-RU" sz="1200">
                <a:solidFill>
                  <a:srgbClr val="D52C2A"/>
                </a:solidFill>
                <a:latin typeface="+mj-lt"/>
              </a:rPr>
              <a:t>1</a:t>
            </a:r>
            <a:r>
              <a:rPr b="1" dirty="0" lang="uk-UA">
                <a:solidFill>
                  <a:srgbClr val="D52C2A"/>
                </a:solidFill>
                <a:latin typeface="+mj-lt"/>
              </a:rPr>
              <a:t>891 </a:t>
            </a:r>
            <a:r>
              <a:rPr dirty="0" lang="uk-UA"/>
              <a:t>–</a:t>
            </a:r>
            <a:r>
              <a:rPr b="1" dirty="0" lang="uk-UA">
                <a:solidFill>
                  <a:srgbClr val="D52C2A"/>
                </a:solidFill>
                <a:latin typeface="+mj-lt"/>
              </a:rPr>
              <a:t> </a:t>
            </a:r>
            <a:r>
              <a:rPr dirty="0" lang="uk-UA">
                <a:solidFill>
                  <a:schemeClr val="dk1"/>
                </a:solidFill>
                <a:latin typeface="+mj-lt"/>
              </a:rPr>
              <a:t>народився в селі </a:t>
            </a:r>
            <a:r>
              <a:rPr dirty="0" err="1" lang="uk-UA">
                <a:solidFill>
                  <a:schemeClr val="dk1"/>
                </a:solidFill>
                <a:latin typeface="+mj-lt"/>
              </a:rPr>
              <a:t>Будище</a:t>
            </a:r>
            <a:r>
              <a:rPr dirty="0" lang="uk-UA">
                <a:solidFill>
                  <a:schemeClr val="dk1"/>
                </a:solidFill>
                <a:latin typeface="+mj-lt"/>
              </a:rPr>
              <a:t> (Черкащина). </a:t>
            </a:r>
          </a:p>
          <a:p>
            <a:pPr algn="l" indent="0" lvl="0" marL="0" marR="0" rtl="0">
              <a:spcBef>
                <a:spcPts val="0"/>
              </a:spcBef>
              <a:buNone/>
            </a:pPr>
            <a:r>
              <a:rPr dirty="0" lang="uk-UA">
                <a:solidFill>
                  <a:schemeClr val="dk1"/>
                </a:solidFill>
                <a:latin typeface="+mj-lt"/>
              </a:rPr>
              <a:t>По материнській лінії - онук сестри Тараса Шевченка Ярини. </a:t>
            </a:r>
          </a:p>
          <a:p>
            <a:pPr lvl="0"/>
            <a:r>
              <a:rPr b="1" dirty="0" lang="uk-UA">
                <a:solidFill>
                  <a:srgbClr val="D52C2A"/>
                </a:solidFill>
                <a:latin typeface="+mj-lt"/>
              </a:rPr>
              <a:t>1913</a:t>
            </a:r>
            <a:r>
              <a:rPr b="1" dirty="0" lang="uk-UA">
                <a:solidFill>
                  <a:srgbClr val="D52C2A"/>
                </a:solidFill>
                <a:latin charset="0" panose="02020603050405020304" pitchFamily="18" typeface="Times New Roman"/>
              </a:rPr>
              <a:t> </a:t>
            </a:r>
            <a:r>
              <a:rPr dirty="0" lang="uk-UA"/>
              <a:t>–</a:t>
            </a:r>
            <a:r>
              <a:rPr b="1" dirty="0" lang="uk-UA">
                <a:solidFill>
                  <a:srgbClr val="D52C2A"/>
                </a:solidFill>
                <a:latin charset="0" panose="02020603050405020304" pitchFamily="18" typeface="Times New Roman"/>
              </a:rPr>
              <a:t> </a:t>
            </a:r>
            <a:r>
              <a:rPr dirty="0" lang="uk-UA">
                <a:solidFill>
                  <a:schemeClr val="tx1"/>
                </a:solidFill>
                <a:latin typeface="+mj-lt"/>
              </a:rPr>
              <a:t>мо</a:t>
            </a:r>
            <a:r>
              <a:rPr dirty="0" lang="uk-UA">
                <a:latin typeface="+mj-lt"/>
              </a:rPr>
              <a:t>білізований до війська. Служив у 6-му Сибірському </a:t>
            </a:r>
          </a:p>
          <a:p>
            <a:pPr algn="l" indent="0" lvl="0" marL="0" marR="0" rtl="0">
              <a:spcBef>
                <a:spcPts val="0"/>
              </a:spcBef>
              <a:buNone/>
            </a:pPr>
            <a:r>
              <a:rPr dirty="0" lang="uk-UA">
                <a:latin typeface="+mj-lt"/>
              </a:rPr>
              <a:t>стрілецькому полку та 32-му піхотному запасному полку в Сімферополі</a:t>
            </a:r>
          </a:p>
          <a:p>
            <a:r>
              <a:rPr b="1" dirty="0" lang="uk-UA">
                <a:solidFill>
                  <a:srgbClr val="D52C2A"/>
                </a:solidFill>
                <a:latin typeface="+mj-lt"/>
              </a:rPr>
              <a:t>1917 </a:t>
            </a:r>
            <a:r>
              <a:rPr dirty="0" lang="uk-UA"/>
              <a:t>– </a:t>
            </a:r>
            <a:r>
              <a:rPr dirty="0" lang="uk-UA">
                <a:latin typeface="+mj-lt"/>
              </a:rPr>
              <a:t>заснував Український військовий клуб. Увійшов до Центральної Ради</a:t>
            </a:r>
          </a:p>
          <a:p>
            <a:pPr lvl="0"/>
            <a:r>
              <a:rPr b="1" dirty="0" lang="uk-UA">
                <a:solidFill>
                  <a:srgbClr val="D52C2A"/>
                </a:solidFill>
                <a:latin typeface="+mj-lt"/>
              </a:rPr>
              <a:t>1918</a:t>
            </a:r>
            <a:r>
              <a:rPr dirty="0" lang="uk-UA"/>
              <a:t> – </a:t>
            </a:r>
            <a:r>
              <a:rPr dirty="0" lang="uk-UA">
                <a:latin typeface="+mj-lt"/>
              </a:rPr>
              <a:t>організував у рідному селі Вільне козацтво, а влітку очолив </a:t>
            </a:r>
          </a:p>
          <a:p>
            <a:pPr lvl="0"/>
            <a:r>
              <a:rPr dirty="0" err="1" lang="uk-UA">
                <a:latin typeface="+mj-lt"/>
              </a:rPr>
              <a:t>Звенигородсько</a:t>
            </a:r>
            <a:r>
              <a:rPr dirty="0" lang="uk-UA">
                <a:latin typeface="+mj-lt"/>
              </a:rPr>
              <a:t>-Таращанське повстання, за що був заарештований</a:t>
            </a:r>
          </a:p>
          <a:p>
            <a:r>
              <a:rPr b="1" dirty="0" lang="uk-UA">
                <a:solidFill>
                  <a:srgbClr val="D52C2A"/>
                </a:solidFill>
                <a:latin typeface="+mj-lt"/>
              </a:rPr>
              <a:t>1919-1920 </a:t>
            </a:r>
            <a:r>
              <a:rPr dirty="0" lang="uk-UA"/>
              <a:t>–</a:t>
            </a:r>
            <a:r>
              <a:rPr b="1" dirty="0" lang="uk-UA">
                <a:solidFill>
                  <a:srgbClr val="D52C2A"/>
                </a:solidFill>
                <a:latin typeface="+mj-lt"/>
              </a:rPr>
              <a:t> </a:t>
            </a:r>
            <a:r>
              <a:rPr dirty="0" lang="uk-UA">
                <a:latin typeface="+mj-lt"/>
              </a:rPr>
              <a:t>комендант Одеси. Підтримав антирадянське повстання Григор’єва. </a:t>
            </a:r>
          </a:p>
          <a:p>
            <a:r>
              <a:rPr dirty="0" lang="uk-UA">
                <a:latin typeface="+mj-lt"/>
              </a:rPr>
              <a:t>У травні того ж року пішов на з’єднання з Армією УНР.  </a:t>
            </a:r>
          </a:p>
          <a:p>
            <a:r>
              <a:rPr dirty="0" lang="uk-UA">
                <a:latin typeface="+mj-lt"/>
              </a:rPr>
              <a:t>З грудня 1919 року – заступник командувача Армії УНР. Один із ініціаторів і </a:t>
            </a:r>
          </a:p>
          <a:p>
            <a:r>
              <a:rPr dirty="0" lang="uk-UA">
                <a:latin typeface="+mj-lt"/>
              </a:rPr>
              <a:t>керівників Першого Зимового походу, лицар ордена Залізного Хреста. </a:t>
            </a:r>
          </a:p>
          <a:p>
            <a:pPr lvl="0"/>
            <a:r>
              <a:rPr b="1" dirty="0" lang="uk-UA">
                <a:solidFill>
                  <a:srgbClr val="D52C2A"/>
                </a:solidFill>
                <a:latin typeface="+mj-lt"/>
              </a:rPr>
              <a:t>1921 </a:t>
            </a:r>
            <a:r>
              <a:rPr dirty="0" lang="uk-UA"/>
              <a:t>–</a:t>
            </a:r>
            <a:r>
              <a:rPr b="1" dirty="0" lang="uk-UA">
                <a:solidFill>
                  <a:srgbClr val="D52C2A"/>
                </a:solidFill>
                <a:latin typeface="+mj-lt"/>
              </a:rPr>
              <a:t> </a:t>
            </a:r>
            <a:r>
              <a:rPr dirty="0" lang="uk-UA">
                <a:latin typeface="+mj-lt"/>
              </a:rPr>
              <a:t>очолив Партизансько-повстанський штаб та Волинську групу </a:t>
            </a:r>
          </a:p>
          <a:p>
            <a:pPr lvl="0"/>
            <a:r>
              <a:rPr dirty="0" lang="uk-UA">
                <a:latin typeface="+mj-lt"/>
              </a:rPr>
              <a:t>у Другому Зимовому поході. Після його завершення </a:t>
            </a:r>
            <a:r>
              <a:rPr dirty="0" lang="uk-UA"/>
              <a:t>– </a:t>
            </a:r>
            <a:r>
              <a:rPr dirty="0" lang="uk-UA">
                <a:latin typeface="+mj-lt"/>
              </a:rPr>
              <a:t>на еміграції жив у Львові.</a:t>
            </a:r>
            <a:endParaRPr b="1" dirty="0" lang="uk-UA">
              <a:solidFill>
                <a:schemeClr val="dk1"/>
              </a:solidFill>
              <a:latin typeface="+mj-lt"/>
            </a:endParaRPr>
          </a:p>
          <a:p>
            <a:pPr lvl="0"/>
            <a:r>
              <a:rPr b="1" dirty="0" lang="uk-UA">
                <a:solidFill>
                  <a:srgbClr val="D52C2A"/>
                </a:solidFill>
                <a:latin typeface="+mj-lt"/>
                <a:sym typeface="Arial"/>
              </a:rPr>
              <a:t>1923</a:t>
            </a:r>
            <a:r>
              <a:rPr dirty="0" lang="uk-UA"/>
              <a:t> – </a:t>
            </a:r>
            <a:r>
              <a:rPr dirty="0" lang="uk-UA">
                <a:latin typeface="+mj-lt"/>
              </a:rPr>
              <a:t>в радянській Україні співпрацював із Всеукраїнським </a:t>
            </a:r>
            <a:r>
              <a:rPr dirty="0" err="1" lang="uk-UA">
                <a:latin typeface="+mj-lt"/>
              </a:rPr>
              <a:t>фотокіноуправлінням</a:t>
            </a:r>
            <a:r>
              <a:rPr dirty="0" lang="uk-UA">
                <a:latin typeface="+mj-lt"/>
              </a:rPr>
              <a:t>. </a:t>
            </a:r>
          </a:p>
          <a:p>
            <a:pPr lvl="0"/>
            <a:r>
              <a:rPr dirty="0" lang="uk-UA">
                <a:latin typeface="+mj-lt"/>
              </a:rPr>
              <a:t>Під тиском ГПУ дав згоду на свою участь у зйомках фільму “ПКП” (“</a:t>
            </a:r>
            <a:r>
              <a:rPr dirty="0" err="1" lang="uk-UA">
                <a:latin typeface="+mj-lt"/>
              </a:rPr>
              <a:t>Пілсудський</a:t>
            </a:r>
            <a:r>
              <a:rPr dirty="0" lang="uk-UA">
                <a:latin typeface="+mj-lt"/>
              </a:rPr>
              <a:t> купив Петлюру”)</a:t>
            </a:r>
          </a:p>
          <a:p>
            <a:pPr lvl="0"/>
            <a:r>
              <a:rPr b="1" dirty="0" lang="uk-UA">
                <a:solidFill>
                  <a:srgbClr val="D52C2A"/>
                </a:solidFill>
                <a:latin typeface="+mj-lt"/>
              </a:rPr>
              <a:t>1929</a:t>
            </a:r>
            <a:r>
              <a:rPr dirty="0" lang="uk-UA">
                <a:solidFill>
                  <a:srgbClr val="D52C2A"/>
                </a:solidFill>
                <a:latin typeface="+mj-lt"/>
              </a:rPr>
              <a:t> </a:t>
            </a:r>
            <a:r>
              <a:rPr dirty="0" lang="uk-UA"/>
              <a:t>–</a:t>
            </a:r>
            <a:r>
              <a:rPr dirty="0" lang="uk-UA">
                <a:solidFill>
                  <a:srgbClr val="D52C2A"/>
                </a:solidFill>
                <a:latin typeface="+mj-lt"/>
              </a:rPr>
              <a:t> </a:t>
            </a:r>
            <a:r>
              <a:rPr dirty="0" lang="uk-UA">
                <a:latin typeface="+mj-lt"/>
              </a:rPr>
              <a:t>заарештований</a:t>
            </a:r>
            <a:endParaRPr b="1" dirty="0" lang="uk-UA">
              <a:solidFill>
                <a:srgbClr val="D52C2A"/>
              </a:solidFill>
              <a:latin typeface="+mj-lt"/>
            </a:endParaRPr>
          </a:p>
          <a:p>
            <a:r>
              <a:rPr b="1" dirty="0" lang="uk-UA">
                <a:solidFill>
                  <a:srgbClr val="D52C2A"/>
                </a:solidFill>
                <a:latin typeface="+mj-lt"/>
              </a:rPr>
              <a:t>1930, 20 жовтня</a:t>
            </a:r>
            <a:r>
              <a:rPr dirty="0" lang="uk-UA"/>
              <a:t> – </a:t>
            </a:r>
            <a:r>
              <a:rPr dirty="0" lang="uk-UA">
                <a:latin typeface="+mj-lt"/>
              </a:rPr>
              <a:t>розстріляний чекістами у Москві за “контрреволюційну діяльність”</a:t>
            </a:r>
          </a:p>
          <a:p>
            <a:pPr lvl="0"/>
            <a:endParaRPr dirty="0" sz="1200">
              <a:solidFill>
                <a:srgbClr val="D52C2A"/>
              </a:solidFill>
              <a:latin typeface="+mj-lt"/>
            </a:endParaRPr>
          </a:p>
          <a:p>
            <a:pPr lvl="0">
              <a:spcAft>
                <a:spcPts val="600"/>
              </a:spcAft>
            </a:pPr>
            <a:r>
              <a:rPr dirty="0" i="1" lang="ru-RU" sz="1200">
                <a:latin typeface="+mj-lt"/>
              </a:rPr>
              <a:t>                                                                          </a:t>
            </a:r>
            <a:endParaRPr b="1" dirty="0" lang="ru-RU" sz="1200">
              <a:solidFill>
                <a:schemeClr val="dk1"/>
              </a:solidFill>
              <a:latin typeface="+mj-lt"/>
            </a:endParaRPr>
          </a:p>
          <a:p>
            <a:pPr lvl="0">
              <a:spcAft>
                <a:spcPts val="600"/>
              </a:spcAft>
            </a:pPr>
            <a:r>
              <a:rPr b="1" dirty="0" err="1" lang="ru-RU">
                <a:solidFill>
                  <a:schemeClr val="dk1"/>
                </a:solidFill>
                <a:latin typeface="+mj-lt"/>
              </a:rPr>
              <a:t>Біографічна</a:t>
            </a:r>
            <a:r>
              <a:rPr b="1" dirty="0" lang="ru-RU">
                <a:solidFill>
                  <a:schemeClr val="dk1"/>
                </a:solidFill>
                <a:latin typeface="+mj-lt"/>
              </a:rPr>
              <a:t> </a:t>
            </a:r>
            <a:r>
              <a:rPr b="1" dirty="0" err="1" lang="ru-RU">
                <a:solidFill>
                  <a:schemeClr val="dk1"/>
                </a:solidFill>
                <a:latin typeface="+mj-lt"/>
              </a:rPr>
              <a:t>довідка</a:t>
            </a:r>
            <a:r>
              <a:rPr b="1" dirty="0" lang="ru-RU">
                <a:solidFill>
                  <a:schemeClr val="dk1"/>
                </a:solidFill>
                <a:latin typeface="+mj-lt"/>
              </a:rPr>
              <a:t> </a:t>
            </a:r>
            <a:r>
              <a:rPr dirty="0" lang="ru-RU">
                <a:solidFill>
                  <a:schemeClr val="dk1"/>
                </a:solidFill>
                <a:latin typeface="+mj-lt"/>
              </a:rPr>
              <a:t>в «</a:t>
            </a:r>
            <a:r>
              <a:rPr dirty="0" err="1" lang="ru-RU">
                <a:solidFill>
                  <a:schemeClr val="dk1"/>
                </a:solidFill>
                <a:latin typeface="+mj-lt"/>
              </a:rPr>
              <a:t>Історичному</a:t>
            </a:r>
            <a:r>
              <a:rPr dirty="0" lang="ru-RU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>
                <a:solidFill>
                  <a:schemeClr val="dk1"/>
                </a:solidFill>
                <a:latin typeface="+mj-lt"/>
              </a:rPr>
              <a:t>календарі</a:t>
            </a:r>
            <a:r>
              <a:rPr dirty="0" lang="ru-RU">
                <a:solidFill>
                  <a:schemeClr val="dk1"/>
                </a:solidFill>
                <a:latin typeface="+mj-lt"/>
              </a:rPr>
              <a:t>»: </a:t>
            </a:r>
            <a:r>
              <a:rPr dirty="0" lang="en-US" sz="1200">
                <a:hlinkClick r:id="rId9"/>
              </a:rPr>
              <a:t>https://cutt.ly/SR7eurW</a:t>
            </a:r>
            <a:endParaRPr dirty="0" sz="1200">
              <a:solidFill>
                <a:srgbClr val="C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EFD12CD-CD19-DE4C-8AC5-FCE25B21E122}"/>
              </a:ext>
            </a:extLst>
          </p:cNvPr>
          <p:cNvCxnSpPr>
            <a:cxnSpLocks/>
          </p:cNvCxnSpPr>
          <p:nvPr/>
        </p:nvCxnSpPr>
        <p:spPr>
          <a:xfrm flipV="1">
            <a:off x="377273" y="4182221"/>
            <a:ext cx="0" cy="586710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oogle Shape;88;p1">
            <a:extLst>
              <a:ext uri="{FF2B5EF4-FFF2-40B4-BE49-F238E27FC236}">
                <a16:creationId xmlns:a16="http://schemas.microsoft.com/office/drawing/2014/main" id="{CE53DE51-F47F-B840-AEC2-7617B34C2EFD}"/>
              </a:ext>
            </a:extLst>
          </p:cNvPr>
          <p:cNvGrpSpPr/>
          <p:nvPr/>
        </p:nvGrpSpPr>
        <p:grpSpPr>
          <a:xfrm>
            <a:off x="0" y="1026931"/>
            <a:ext cx="9144515" cy="5576233"/>
            <a:chOff x="-12784" y="1023005"/>
            <a:chExt cx="7844789" cy="5576233"/>
          </a:xfrm>
        </p:grpSpPr>
        <p:sp>
          <p:nvSpPr>
            <p:cNvPr id="34" name="Google Shape;89;p1">
              <a:extLst>
                <a:ext uri="{FF2B5EF4-FFF2-40B4-BE49-F238E27FC236}">
                  <a16:creationId xmlns:a16="http://schemas.microsoft.com/office/drawing/2014/main" id="{68E9747B-881E-4940-9DCD-CE7690F4312D}"/>
                </a:ext>
              </a:extLst>
            </p:cNvPr>
            <p:cNvSpPr/>
            <p:nvPr/>
          </p:nvSpPr>
          <p:spPr>
            <a:xfrm>
              <a:off x="-12342" y="1023005"/>
              <a:ext cx="7844347" cy="45719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91;p1">
              <a:extLst>
                <a:ext uri="{FF2B5EF4-FFF2-40B4-BE49-F238E27FC236}">
                  <a16:creationId xmlns:a16="http://schemas.microsoft.com/office/drawing/2014/main" id="{03BC7A84-B6D7-FA4A-A2C8-7D95E548390B}"/>
                </a:ext>
              </a:extLst>
            </p:cNvPr>
            <p:cNvSpPr/>
            <p:nvPr/>
          </p:nvSpPr>
          <p:spPr>
            <a:xfrm>
              <a:off x="-12784" y="6429375"/>
              <a:ext cx="7844347" cy="169863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Тютюнник Юрій" id="27653" name="Picture 5">
            <a:extLst>
              <a:ext uri="{FF2B5EF4-FFF2-40B4-BE49-F238E27FC236}">
                <a16:creationId xmlns:a16="http://schemas.microsoft.com/office/drawing/2014/main" id="{9CE36E2F-13F5-914F-A875-A1A4222D209C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423" y="1088942"/>
            <a:ext cx="2673989" cy="350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30">
            <a:extLst>
              <a:ext uri="{FF2B5EF4-FFF2-40B4-BE49-F238E27FC236}">
                <a16:creationId xmlns:a16="http://schemas.microsoft.com/office/drawing/2014/main" id="{4DC1CBF4-3A81-264D-815B-8E28B762A541}"/>
              </a:ext>
            </a:extLst>
          </p:cNvPr>
          <p:cNvCxnSpPr>
            <a:cxnSpLocks/>
          </p:cNvCxnSpPr>
          <p:nvPr/>
        </p:nvCxnSpPr>
        <p:spPr>
          <a:xfrm flipV="1">
            <a:off x="377273" y="3429000"/>
            <a:ext cx="0" cy="569408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26">
            <a:extLst>
              <a:ext uri="{FF2B5EF4-FFF2-40B4-BE49-F238E27FC236}">
                <a16:creationId xmlns:a16="http://schemas.microsoft.com/office/drawing/2014/main" id="{C7B3E91C-BCA8-0247-9B56-F651D54C90F3}"/>
              </a:ext>
            </a:extLst>
          </p:cNvPr>
          <p:cNvCxnSpPr>
            <a:cxnSpLocks/>
          </p:cNvCxnSpPr>
          <p:nvPr/>
        </p:nvCxnSpPr>
        <p:spPr>
          <a:xfrm flipV="1">
            <a:off x="377273" y="4866904"/>
            <a:ext cx="0" cy="605641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6">
            <a:extLst>
              <a:ext uri="{FF2B5EF4-FFF2-40B4-BE49-F238E27FC236}">
                <a16:creationId xmlns:a16="http://schemas.microsoft.com/office/drawing/2014/main" id="{132E4D84-4B96-5E42-8318-0E3E6A0D5353}"/>
              </a:ext>
            </a:extLst>
          </p:cNvPr>
          <p:cNvCxnSpPr>
            <a:cxnSpLocks/>
          </p:cNvCxnSpPr>
          <p:nvPr/>
        </p:nvCxnSpPr>
        <p:spPr>
          <a:xfrm flipH="1">
            <a:off x="7619051" y="6046641"/>
            <a:ext cx="1261235" cy="0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26">
            <a:extLst>
              <a:ext uri="{FF2B5EF4-FFF2-40B4-BE49-F238E27FC236}">
                <a16:creationId xmlns:a16="http://schemas.microsoft.com/office/drawing/2014/main" id="{132E4D84-4B96-5E42-8318-0E3E6A0D5353}"/>
              </a:ext>
            </a:extLst>
          </p:cNvPr>
          <p:cNvCxnSpPr>
            <a:cxnSpLocks/>
          </p:cNvCxnSpPr>
          <p:nvPr/>
        </p:nvCxnSpPr>
        <p:spPr>
          <a:xfrm>
            <a:off x="8880286" y="4182221"/>
            <a:ext cx="31249" cy="1855762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341423" y="5410184"/>
            <a:ext cx="254867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lvl="0"/>
            <a:r>
              <a:rPr dirty="0" i="1" lang="ru-RU" sz="1100">
                <a:latin typeface="+mj-lt"/>
              </a:rPr>
              <a:t>Фото Юрка </a:t>
            </a:r>
            <a:r>
              <a:rPr dirty="0" err="1" i="1" lang="ru-RU" sz="1100">
                <a:latin typeface="+mj-lt"/>
              </a:rPr>
              <a:t>Тютюнника</a:t>
            </a:r>
            <a:r>
              <a:rPr dirty="0" i="1" lang="ru-RU" sz="1100">
                <a:latin typeface="+mj-lt"/>
              </a:rPr>
              <a:t> </a:t>
            </a:r>
          </a:p>
          <a:p>
            <a:pPr algn="r" lvl="0"/>
            <a:r>
              <a:rPr dirty="0" i="1" lang="ru-RU" sz="1100">
                <a:latin typeface="+mj-lt"/>
              </a:rPr>
              <a:t>з </a:t>
            </a:r>
            <a:r>
              <a:rPr dirty="0" err="1" i="1" lang="ru-RU" sz="1100">
                <a:latin typeface="+mj-lt"/>
              </a:rPr>
              <a:t>матеріалів</a:t>
            </a:r>
            <a:r>
              <a:rPr dirty="0" i="1" lang="ru-RU" sz="1100">
                <a:latin typeface="+mj-lt"/>
              </a:rPr>
              <a:t> </a:t>
            </a:r>
            <a:r>
              <a:rPr dirty="0" err="1" i="1" lang="ru-RU" sz="1100">
                <a:latin typeface="+mj-lt"/>
              </a:rPr>
              <a:t>справи</a:t>
            </a:r>
            <a:r>
              <a:rPr dirty="0" i="1" lang="ru-RU" sz="1100">
                <a:latin typeface="+mj-lt"/>
              </a:rPr>
              <a:t> ГПУ. </a:t>
            </a:r>
          </a:p>
          <a:p>
            <a:pPr algn="r" lvl="0"/>
            <a:r>
              <a:rPr dirty="0" i="1" lang="ru-RU" sz="1100">
                <a:latin typeface="+mj-lt"/>
              </a:rPr>
              <a:t>1929 </a:t>
            </a:r>
            <a:r>
              <a:rPr dirty="0" err="1" i="1" lang="ru-RU" sz="1100">
                <a:latin typeface="+mj-lt"/>
              </a:rPr>
              <a:t>рік</a:t>
            </a:r>
            <a:endParaRPr dirty="0" i="1" lang="ru-RU" sz="11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8206172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227" cy="1588"/>
          </a:xfrm>
          <a:prstGeom prst="rect"/>
          <a:noFill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199E769-ADA3-174E-9219-E2D8DA58FF9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75" y="235639"/>
            <a:ext cx="784360" cy="7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Зображення, що містить малювання, стіл, знак&#10;&#10;Автоматично згенерований опис" id="15" name="Google Shape;92;p1">
            <a:extLst>
              <a:ext uri="{FF2B5EF4-FFF2-40B4-BE49-F238E27FC236}">
                <a16:creationId xmlns:a16="http://schemas.microsoft.com/office/drawing/2014/main" id="{DA8604F6-F0C4-5D40-B5C8-A6A048E1440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588" y="235639"/>
            <a:ext cx="2307592" cy="675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88;p1">
            <a:extLst>
              <a:ext uri="{FF2B5EF4-FFF2-40B4-BE49-F238E27FC236}">
                <a16:creationId xmlns:a16="http://schemas.microsoft.com/office/drawing/2014/main" id="{864FBE9D-2DEC-DF44-AF90-5120E01DFCD9}"/>
              </a:ext>
            </a:extLst>
          </p:cNvPr>
          <p:cNvGrpSpPr/>
          <p:nvPr/>
        </p:nvGrpSpPr>
        <p:grpSpPr>
          <a:xfrm>
            <a:off x="0" y="1026931"/>
            <a:ext cx="9144515" cy="5576233"/>
            <a:chOff x="-12784" y="1023005"/>
            <a:chExt cx="7844789" cy="5576233"/>
          </a:xfrm>
        </p:grpSpPr>
        <p:sp>
          <p:nvSpPr>
            <p:cNvPr id="23" name="Google Shape;89;p1">
              <a:extLst>
                <a:ext uri="{FF2B5EF4-FFF2-40B4-BE49-F238E27FC236}">
                  <a16:creationId xmlns:a16="http://schemas.microsoft.com/office/drawing/2014/main" id="{91CE4445-7C80-F84B-9D5A-4164DEB9334B}"/>
                </a:ext>
              </a:extLst>
            </p:cNvPr>
            <p:cNvSpPr/>
            <p:nvPr/>
          </p:nvSpPr>
          <p:spPr>
            <a:xfrm>
              <a:off x="-12342" y="1023005"/>
              <a:ext cx="7844347" cy="45719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91;p1">
              <a:extLst>
                <a:ext uri="{FF2B5EF4-FFF2-40B4-BE49-F238E27FC236}">
                  <a16:creationId xmlns:a16="http://schemas.microsoft.com/office/drawing/2014/main" id="{64490D85-BA25-014A-B3CE-3EE74608E85A}"/>
                </a:ext>
              </a:extLst>
            </p:cNvPr>
            <p:cNvSpPr/>
            <p:nvPr/>
          </p:nvSpPr>
          <p:spPr>
            <a:xfrm>
              <a:off x="-12784" y="6429375"/>
              <a:ext cx="7844347" cy="169863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" name="Google Shape;326;gfb250197ed_0_17">
            <a:extLst>
              <a:ext uri="{FF2B5EF4-FFF2-40B4-BE49-F238E27FC236}">
                <a16:creationId xmlns:a16="http://schemas.microsoft.com/office/drawing/2014/main" id="{1ABEF98D-5FF0-444B-8E2F-F8EF3BB76A02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5046" y="1321160"/>
            <a:ext cx="8716489" cy="4616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9253FC8-30F8-BB4C-82BB-DD593A773FF5}"/>
              </a:ext>
            </a:extLst>
          </p:cNvPr>
          <p:cNvSpPr txBox="1"/>
          <p:nvPr/>
        </p:nvSpPr>
        <p:spPr>
          <a:xfrm>
            <a:off x="296883" y="6032282"/>
            <a:ext cx="71964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i="1" kern="1200" lang="ru-RU">
                <a:solidFill>
                  <a:schemeClr val="tx1"/>
                </a:solidFill>
                <a:latin typeface="+mj-lt"/>
                <a:ea typeface="Roboto"/>
                <a:sym typeface="Roboto"/>
              </a:rPr>
              <a:t>Група</a:t>
            </a:r>
            <a:r>
              <a:rPr dirty="0" i="1" kern="1200" lang="ru-RU">
                <a:solidFill>
                  <a:schemeClr val="tx1"/>
                </a:solidFill>
                <a:latin typeface="+mj-lt"/>
                <a:ea typeface="Roboto"/>
                <a:sym typeface="Roboto"/>
              </a:rPr>
              <a:t> </a:t>
            </a:r>
            <a:r>
              <a:rPr dirty="0" err="1" i="1" kern="1200" lang="ru-RU">
                <a:solidFill>
                  <a:schemeClr val="tx1"/>
                </a:solidFill>
                <a:latin typeface="+mj-lt"/>
                <a:ea typeface="Roboto"/>
                <a:sym typeface="Roboto"/>
              </a:rPr>
              <a:t>учасників</a:t>
            </a:r>
            <a:r>
              <a:rPr dirty="0" i="1" kern="1200" lang="ru-RU">
                <a:solidFill>
                  <a:schemeClr val="tx1"/>
                </a:solidFill>
                <a:latin typeface="+mj-lt"/>
                <a:ea typeface="Roboto"/>
                <a:sym typeface="Roboto"/>
              </a:rPr>
              <a:t> Другого </a:t>
            </a:r>
            <a:r>
              <a:rPr dirty="0" err="1" i="1" kern="1200" lang="ru-RU">
                <a:solidFill>
                  <a:schemeClr val="tx1"/>
                </a:solidFill>
                <a:latin typeface="+mj-lt"/>
                <a:ea typeface="Roboto"/>
                <a:sym typeface="Roboto"/>
              </a:rPr>
              <a:t>Зимового</a:t>
            </a:r>
            <a:r>
              <a:rPr dirty="0" i="1" kern="1200" lang="ru-RU">
                <a:solidFill>
                  <a:schemeClr val="tx1"/>
                </a:solidFill>
                <a:latin typeface="+mj-lt"/>
                <a:ea typeface="Roboto"/>
                <a:sym typeface="Roboto"/>
              </a:rPr>
              <a:t> походу перед </a:t>
            </a:r>
            <a:r>
              <a:rPr dirty="0" err="1" i="1" kern="1200" lang="ru-RU">
                <a:solidFill>
                  <a:schemeClr val="tx1"/>
                </a:solidFill>
                <a:latin typeface="+mj-lt"/>
                <a:ea typeface="Roboto"/>
                <a:sym typeface="Roboto"/>
              </a:rPr>
              <a:t>виїздом</a:t>
            </a:r>
            <a:r>
              <a:rPr dirty="0" i="1" kern="1200" lang="ru-RU">
                <a:solidFill>
                  <a:schemeClr val="tx1"/>
                </a:solidFill>
                <a:latin typeface="+mj-lt"/>
                <a:ea typeface="Roboto"/>
                <a:sym typeface="Roboto"/>
              </a:rPr>
              <a:t> в </a:t>
            </a:r>
            <a:r>
              <a:rPr dirty="0" err="1" i="1" kern="1200" lang="ru-RU">
                <a:solidFill>
                  <a:schemeClr val="tx1"/>
                </a:solidFill>
                <a:latin typeface="+mj-lt"/>
                <a:ea typeface="Roboto"/>
                <a:sym typeface="Roboto"/>
              </a:rPr>
              <a:t>Україну</a:t>
            </a:r>
            <a:r>
              <a:rPr dirty="0" i="1" kern="1200" lang="ru-RU">
                <a:solidFill>
                  <a:schemeClr val="tx1"/>
                </a:solidFill>
                <a:latin typeface="+mj-lt"/>
                <a:ea typeface="Roboto"/>
                <a:sym typeface="Roboto"/>
              </a:rPr>
              <a:t>. </a:t>
            </a:r>
            <a:r>
              <a:rPr dirty="0" err="1" i="1" kern="1200" lang="ru-RU">
                <a:solidFill>
                  <a:schemeClr val="tx1"/>
                </a:solidFill>
                <a:latin typeface="+mj-lt"/>
                <a:ea typeface="Roboto"/>
                <a:sym typeface="Roboto"/>
              </a:rPr>
              <a:t>Вересень</a:t>
            </a:r>
            <a:r>
              <a:rPr dirty="0" i="1" kern="1200" lang="ru-RU">
                <a:solidFill>
                  <a:schemeClr val="tx1"/>
                </a:solidFill>
                <a:latin typeface="+mj-lt"/>
                <a:ea typeface="Roboto"/>
                <a:sym typeface="Roboto"/>
              </a:rPr>
              <a:t> 1921-го</a:t>
            </a:r>
            <a:endParaRPr dirty="0" i="1" kern="1200" lang="ru-RU">
              <a:solidFill>
                <a:schemeClr val="tx1"/>
              </a:solidFill>
              <a:latin typeface="+mj-lt"/>
              <a:ea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37152923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227" cy="1588"/>
          </a:xfrm>
          <a:prstGeom prst="rect"/>
          <a:noFill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199E769-ADA3-174E-9219-E2D8DA58FF9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75" y="235639"/>
            <a:ext cx="784360" cy="7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Зображення, що містить малювання, стіл, знак&#10;&#10;Автоматично згенерований опис" id="15" name="Google Shape;92;p1">
            <a:extLst>
              <a:ext uri="{FF2B5EF4-FFF2-40B4-BE49-F238E27FC236}">
                <a16:creationId xmlns:a16="http://schemas.microsoft.com/office/drawing/2014/main" id="{DA8604F6-F0C4-5D40-B5C8-A6A048E1440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588" y="235639"/>
            <a:ext cx="2307592" cy="675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88;p1">
            <a:extLst>
              <a:ext uri="{FF2B5EF4-FFF2-40B4-BE49-F238E27FC236}">
                <a16:creationId xmlns:a16="http://schemas.microsoft.com/office/drawing/2014/main" id="{864FBE9D-2DEC-DF44-AF90-5120E01DFCD9}"/>
              </a:ext>
            </a:extLst>
          </p:cNvPr>
          <p:cNvGrpSpPr/>
          <p:nvPr/>
        </p:nvGrpSpPr>
        <p:grpSpPr>
          <a:xfrm>
            <a:off x="0" y="1026931"/>
            <a:ext cx="9144515" cy="5576233"/>
            <a:chOff x="-12784" y="1023005"/>
            <a:chExt cx="7844789" cy="5576233"/>
          </a:xfrm>
        </p:grpSpPr>
        <p:sp>
          <p:nvSpPr>
            <p:cNvPr id="23" name="Google Shape;89;p1">
              <a:extLst>
                <a:ext uri="{FF2B5EF4-FFF2-40B4-BE49-F238E27FC236}">
                  <a16:creationId xmlns:a16="http://schemas.microsoft.com/office/drawing/2014/main" id="{91CE4445-7C80-F84B-9D5A-4164DEB9334B}"/>
                </a:ext>
              </a:extLst>
            </p:cNvPr>
            <p:cNvSpPr/>
            <p:nvPr/>
          </p:nvSpPr>
          <p:spPr>
            <a:xfrm>
              <a:off x="-12342" y="1023005"/>
              <a:ext cx="7844347" cy="45719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91;p1">
              <a:extLst>
                <a:ext uri="{FF2B5EF4-FFF2-40B4-BE49-F238E27FC236}">
                  <a16:creationId xmlns:a16="http://schemas.microsoft.com/office/drawing/2014/main" id="{64490D85-BA25-014A-B3CE-3EE74608E85A}"/>
                </a:ext>
              </a:extLst>
            </p:cNvPr>
            <p:cNvSpPr/>
            <p:nvPr/>
          </p:nvSpPr>
          <p:spPr>
            <a:xfrm>
              <a:off x="-12784" y="6429375"/>
              <a:ext cx="7844347" cy="169863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9253FC8-30F8-BB4C-82BB-DD593A773FF5}"/>
              </a:ext>
            </a:extLst>
          </p:cNvPr>
          <p:cNvSpPr txBox="1"/>
          <p:nvPr/>
        </p:nvSpPr>
        <p:spPr>
          <a:xfrm>
            <a:off x="6512010" y="5517666"/>
            <a:ext cx="24901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i="1" kern="1200" lang="ru-RU">
                <a:solidFill>
                  <a:schemeClr val="tx1"/>
                </a:solidFill>
                <a:latin typeface="+mj-lt"/>
                <a:ea typeface="Roboto"/>
                <a:sym typeface="Roboto"/>
              </a:rPr>
              <a:t>Джерело</a:t>
            </a:r>
            <a:r>
              <a:rPr dirty="0" i="1" kern="1200" lang="ru-RU">
                <a:solidFill>
                  <a:schemeClr val="tx1"/>
                </a:solidFill>
                <a:latin typeface="+mj-lt"/>
                <a:ea typeface="Roboto"/>
                <a:sym typeface="Roboto"/>
              </a:rPr>
              <a:t>: </a:t>
            </a:r>
            <a:endParaRPr dirty="0" i="1" kern="1200" lang="en-US">
              <a:solidFill>
                <a:schemeClr val="tx1"/>
              </a:solidFill>
              <a:latin typeface="+mj-lt"/>
              <a:ea typeface="Roboto"/>
              <a:sym typeface="Roboto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i="1" kern="1200" lang="ru-RU">
                <a:solidFill>
                  <a:schemeClr val="tx1"/>
                </a:solidFill>
                <a:latin typeface="+mj-lt"/>
                <a:ea typeface="Roboto"/>
                <a:sym typeface="Roboto"/>
              </a:rPr>
              <a:t>Енциклопедія</a:t>
            </a:r>
            <a:r>
              <a:rPr dirty="0" i="1" kern="1200" lang="ru-RU">
                <a:solidFill>
                  <a:schemeClr val="tx1"/>
                </a:solidFill>
                <a:latin typeface="+mj-lt"/>
                <a:ea typeface="Roboto"/>
                <a:sym typeface="Roboto"/>
              </a:rPr>
              <a:t> </a:t>
            </a:r>
            <a:r>
              <a:rPr dirty="0" err="1" i="1" kern="1200" lang="ru-RU">
                <a:solidFill>
                  <a:schemeClr val="tx1"/>
                </a:solidFill>
                <a:latin typeface="+mj-lt"/>
                <a:ea typeface="Roboto"/>
                <a:sym typeface="Roboto"/>
              </a:rPr>
              <a:t>історії</a:t>
            </a:r>
            <a:r>
              <a:rPr dirty="0" i="1" kern="1200" lang="ru-RU">
                <a:solidFill>
                  <a:schemeClr val="tx1"/>
                </a:solidFill>
                <a:latin typeface="+mj-lt"/>
                <a:ea typeface="Roboto"/>
                <a:sym typeface="Roboto"/>
              </a:rPr>
              <a:t> </a:t>
            </a:r>
            <a:r>
              <a:rPr dirty="0" err="1" i="1" kern="1200" lang="ru-RU">
                <a:solidFill>
                  <a:schemeClr val="tx1"/>
                </a:solidFill>
                <a:latin typeface="+mj-lt"/>
                <a:ea typeface="Roboto"/>
                <a:sym typeface="Roboto"/>
              </a:rPr>
              <a:t>України</a:t>
            </a:r>
            <a:endParaRPr dirty="0" i="1" kern="1200" lang="ru-RU">
              <a:solidFill>
                <a:schemeClr val="tx1"/>
              </a:solidFill>
              <a:latin typeface="+mj-lt"/>
              <a:ea typeface="Roboto"/>
            </a:endParaRPr>
          </a:p>
        </p:txBody>
      </p:sp>
      <p:pic>
        <p:nvPicPr>
          <p:cNvPr descr="https://lh5.googleusercontent.com/vj7b2OK5hgIpc_UCMkssVO4eSVUl-MXhsUe4GjfSWhNsqu5-I-ntiNURWEHVAf5m9_lUvqxeYVhpyWb93SHjRDY9FfTDHdUoUactS4vxPAVv5Uv2jH0bE24ua6Pv7Dmzabhesujb" id="56322" name="Picture 2"/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66" y="1128674"/>
            <a:ext cx="5272617" cy="504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A91D14-2173-1C43-9B00-B0C28E3C0636}"/>
              </a:ext>
            </a:extLst>
          </p:cNvPr>
          <p:cNvSpPr txBox="1"/>
          <p:nvPr/>
        </p:nvSpPr>
        <p:spPr>
          <a:xfrm>
            <a:off x="3496017" y="234913"/>
            <a:ext cx="2825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kern="1200" lang="ru-RU" sz="28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Схема походу</a:t>
            </a:r>
            <a:endParaRPr b="1" dirty="0" kern="1200" lang="ru-UA" sz="28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75769966"/>
      </p:ext>
    </p:extLst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227" cy="1588"/>
          </a:xfrm>
          <a:prstGeom prst="rect"/>
          <a:noFill/>
        </p:spPr>
      </p:pic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128588" y="118819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rtlCol="0" spcFirstLastPara="1" tIns="45700" vert="horz" wrap="square">
            <a:noAutofit/>
          </a:bodyPr>
          <a:lstStyle/>
          <a:p>
            <a:pPr>
              <a:spcBef>
                <a:spcPts val="0"/>
              </a:spcBef>
            </a:pPr>
            <a:r>
              <a:rPr b="1" dirty="0" lang="ru-RU" sz="2800">
                <a:sym typeface="Century Gothic"/>
              </a:rPr>
              <a:t>Перший </a:t>
            </a:r>
            <a:r>
              <a:rPr b="1" dirty="0" err="1" lang="ru-RU" sz="2800">
                <a:sym typeface="Century Gothic"/>
              </a:rPr>
              <a:t>пішов</a:t>
            </a:r>
            <a:r>
              <a:rPr b="1" dirty="0" lang="ru-RU" sz="2800">
                <a:sym typeface="Century Gothic"/>
              </a:rPr>
              <a:t>!</a:t>
            </a:r>
            <a:endParaRPr b="1" dirty="0" lang="uk-UA" sz="280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199E769-ADA3-174E-9219-E2D8DA58FF9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75" y="235639"/>
            <a:ext cx="784360" cy="7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Зображення, що містить малювання, стіл, знак&#10;&#10;Автоматично згенерований опис" id="15" name="Google Shape;92;p1">
            <a:extLst>
              <a:ext uri="{FF2B5EF4-FFF2-40B4-BE49-F238E27FC236}">
                <a16:creationId xmlns:a16="http://schemas.microsoft.com/office/drawing/2014/main" id="{DA8604F6-F0C4-5D40-B5C8-A6A048E1440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588" y="235639"/>
            <a:ext cx="2307592" cy="67574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08;p2">
            <a:extLst>
              <a:ext uri="{FF2B5EF4-FFF2-40B4-BE49-F238E27FC236}">
                <a16:creationId xmlns:a16="http://schemas.microsoft.com/office/drawing/2014/main" id="{BE0CF807-A474-D643-8A49-616EF06B4890}"/>
              </a:ext>
            </a:extLst>
          </p:cNvPr>
          <p:cNvSpPr txBox="1">
            <a:spLocks noGrp="1"/>
          </p:cNvSpPr>
          <p:nvPr>
            <p:ph idx="1" sz="half"/>
          </p:nvPr>
        </p:nvSpPr>
        <p:spPr>
          <a:xfrm>
            <a:off x="128588" y="2125732"/>
            <a:ext cx="8409770" cy="3847555"/>
          </a:xfrm>
          <a:prstGeom prst="rect">
            <a:avLst/>
          </a:prstGeom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b="1" dirty="0" lang="uk-UA" sz="2400">
                <a:latin typeface="+mj-lt"/>
              </a:rPr>
              <a:t>Подільська група</a:t>
            </a:r>
          </a:p>
          <a:p>
            <a:pPr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dirty="0" lang="uk-UA" sz="1100">
              <a:latin typeface="+mj-lt"/>
            </a:endParaRP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2000">
                <a:latin typeface="+mj-lt"/>
                <a:sym typeface="Times New Roman"/>
              </a:rPr>
              <a:t>у ніч з 25 на 26 жовтня перетнула польсько-радянський кордон</a:t>
            </a:r>
          </a:p>
          <a:p>
            <a:pPr indent="-342900" lvl="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2000">
                <a:latin typeface="+mj-lt"/>
              </a:rPr>
              <a:t>подолала території Хмельницької, Вінницької, Житомирської областей</a:t>
            </a:r>
          </a:p>
          <a:p>
            <a:pPr indent="-342900" lvl="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ru-RU" sz="2000">
                <a:latin typeface="+mj-lt"/>
              </a:rPr>
              <a:t>у перших числах листопада поранили </a:t>
            </a:r>
            <a:r>
              <a:rPr dirty="0" err="1" lang="ru-RU" sz="2000">
                <a:latin typeface="+mj-lt"/>
              </a:rPr>
              <a:t>Палія-Сидорянського</a:t>
            </a:r>
            <a:r>
              <a:rPr dirty="0" lang="ru-RU" sz="2000">
                <a:latin typeface="+mj-lt"/>
              </a:rPr>
              <a:t>, командиром став </a:t>
            </a:r>
            <a:r>
              <a:rPr dirty="0" err="1" lang="ru-RU" sz="2000">
                <a:latin typeface="+mj-lt"/>
              </a:rPr>
              <a:t>Сергій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Чорний</a:t>
            </a:r>
            <a:r>
              <a:rPr dirty="0" lang="uk-UA" sz="2000">
                <a:latin typeface="+mj-lt"/>
              </a:rPr>
              <a:t> </a:t>
            </a:r>
          </a:p>
          <a:p>
            <a:pPr indent="-342900" lvl="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2000">
                <a:latin typeface="+mj-lt"/>
              </a:rPr>
              <a:t>мала низку локальних переможних боїв, захоплювала червоноармійців і трофеї, знищувала прикордонну варту і навчальну команду, сотні і полки червоноармійців, ледь не полонили Котовського</a:t>
            </a:r>
          </a:p>
          <a:p>
            <a:pPr indent="-342900" lvl="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2000">
                <a:latin typeface="+mj-lt"/>
              </a:rPr>
              <a:t>зазнала найменших утрат</a:t>
            </a:r>
          </a:p>
          <a:p>
            <a:pPr indent="-342900" lvl="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err="1" lang="ru-RU" sz="2000">
                <a:latin typeface="+mj-lt"/>
              </a:rPr>
              <a:t>співпрацювали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із</a:t>
            </a:r>
            <a:r>
              <a:rPr dirty="0" lang="ru-RU" sz="2000">
                <a:latin typeface="+mj-lt"/>
              </a:rPr>
              <a:t> загонами </a:t>
            </a:r>
            <a:r>
              <a:rPr dirty="0" err="1" lang="ru-RU" sz="2000">
                <a:latin typeface="+mj-lt"/>
              </a:rPr>
              <a:t>отаманів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Струка</a:t>
            </a:r>
            <a:r>
              <a:rPr dirty="0" lang="ru-RU" sz="2000">
                <a:latin typeface="+mj-lt"/>
              </a:rPr>
              <a:t>, Орлика</a:t>
            </a:r>
            <a:r>
              <a:rPr lang="ru-RU" sz="2000">
                <a:latin typeface="+mj-lt"/>
              </a:rPr>
              <a:t>, Антончика, але </a:t>
            </a:r>
            <a:r>
              <a:rPr lang="uk-UA" sz="2000">
                <a:latin typeface="+mj-lt"/>
              </a:rPr>
              <a:t>не </a:t>
            </a:r>
            <a:r>
              <a:rPr dirty="0" lang="uk-UA" sz="2000">
                <a:latin typeface="+mj-lt"/>
              </a:rPr>
              <a:t>встановила контакту з відділами Якова </a:t>
            </a:r>
            <a:r>
              <a:rPr dirty="0" err="1" lang="uk-UA" sz="2000">
                <a:latin typeface="+mj-lt"/>
              </a:rPr>
              <a:t>Гальчевського</a:t>
            </a:r>
            <a:r>
              <a:rPr dirty="0" lang="uk-UA" sz="2000">
                <a:latin typeface="+mj-lt"/>
              </a:rPr>
              <a:t> та Якова </a:t>
            </a:r>
            <a:r>
              <a:rPr dirty="0" err="1" lang="uk-UA" sz="2000">
                <a:latin typeface="+mj-lt"/>
              </a:rPr>
              <a:t>Шепеля</a:t>
            </a:r>
            <a:endParaRPr dirty="0" lang="uk-UA" sz="2000">
              <a:latin typeface="+mj-lt"/>
            </a:endParaRPr>
          </a:p>
          <a:p>
            <a:pPr indent="-342900" lvl="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endParaRPr dirty="0" lang="uk-UA" sz="2000">
              <a:latin typeface="+mj-lt"/>
            </a:endParaRPr>
          </a:p>
          <a:p>
            <a:pPr indent="-342900" lvl="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endParaRPr dirty="0" lang="uk-UA" sz="2000">
              <a:latin typeface="+mj-lt"/>
              <a:sym typeface="Arial"/>
            </a:endParaRPr>
          </a:p>
        </p:txBody>
      </p:sp>
      <p:grpSp>
        <p:nvGrpSpPr>
          <p:cNvPr id="23" name="Google Shape;88;p1">
            <a:extLst>
              <a:ext uri="{FF2B5EF4-FFF2-40B4-BE49-F238E27FC236}">
                <a16:creationId xmlns:a16="http://schemas.microsoft.com/office/drawing/2014/main" id="{058EBB5A-8AB0-724D-8054-7FCBC378ED06}"/>
              </a:ext>
            </a:extLst>
          </p:cNvPr>
          <p:cNvGrpSpPr/>
          <p:nvPr/>
        </p:nvGrpSpPr>
        <p:grpSpPr>
          <a:xfrm>
            <a:off x="0" y="1026931"/>
            <a:ext cx="9144515" cy="5576233"/>
            <a:chOff x="-12784" y="1023005"/>
            <a:chExt cx="7844789" cy="5576233"/>
          </a:xfrm>
        </p:grpSpPr>
        <p:sp>
          <p:nvSpPr>
            <p:cNvPr id="24" name="Google Shape;89;p1">
              <a:extLst>
                <a:ext uri="{FF2B5EF4-FFF2-40B4-BE49-F238E27FC236}">
                  <a16:creationId xmlns:a16="http://schemas.microsoft.com/office/drawing/2014/main" id="{378CFA08-4BF7-0C41-A96D-CB627DAAC84B}"/>
                </a:ext>
              </a:extLst>
            </p:cNvPr>
            <p:cNvSpPr/>
            <p:nvPr/>
          </p:nvSpPr>
          <p:spPr>
            <a:xfrm>
              <a:off x="-12342" y="1023005"/>
              <a:ext cx="7844347" cy="45719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91;p1">
              <a:extLst>
                <a:ext uri="{FF2B5EF4-FFF2-40B4-BE49-F238E27FC236}">
                  <a16:creationId xmlns:a16="http://schemas.microsoft.com/office/drawing/2014/main" id="{7E96A0A8-36A4-EB44-8AAA-317EDE808E39}"/>
                </a:ext>
              </a:extLst>
            </p:cNvPr>
            <p:cNvSpPr/>
            <p:nvPr/>
          </p:nvSpPr>
          <p:spPr>
            <a:xfrm>
              <a:off x="-12784" y="6429375"/>
              <a:ext cx="7844347" cy="169863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2955395"/>
      </p:ext>
    </p:extLst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227" cy="1588"/>
          </a:xfrm>
          <a:prstGeom prst="rect"/>
          <a:noFill/>
        </p:spPr>
      </p:pic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3140729" y="-66819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rtlCol="0" spcFirstLastPara="1" tIns="45700" vert="horz" wrap="square">
            <a:noAutofit/>
          </a:bodyPr>
          <a:lstStyle/>
          <a:p>
            <a:pPr>
              <a:spcBef>
                <a:spcPts val="0"/>
              </a:spcBef>
            </a:pPr>
            <a:r>
              <a:rPr b="1" dirty="0" lang="uk-UA" sz="2800"/>
              <a:t>Михайло Палій-</a:t>
            </a:r>
            <a:r>
              <a:rPr b="1" dirty="0" err="1" lang="uk-UA" sz="2800"/>
              <a:t>Сидорянський</a:t>
            </a:r>
            <a:r>
              <a:rPr b="1" dirty="0" lang="uk-UA" sz="2800"/>
              <a:t> (1895 – 1963)</a:t>
            </a:r>
            <a:r>
              <a:rPr dirty="0" lang="x-none" sz="2800"/>
              <a:t/>
            </a:r>
            <a:br>
              <a:rPr dirty="0" lang="x-none" sz="2800"/>
            </a:br>
            <a:r>
              <a:rPr dirty="0" lang="x-none" sz="2800">
                <a:ea charset="0" panose="020F0502020204030204" pitchFamily="34" typeface="Calibri"/>
                <a:cs charset="0" panose="02020603050405020304" pitchFamily="18" typeface="Times New Roman"/>
              </a:rPr>
              <a:t/>
            </a:r>
            <a:br>
              <a:rPr dirty="0" lang="x-none" sz="2800">
                <a:ea charset="0" panose="020F0502020204030204" pitchFamily="34" typeface="Calibri"/>
                <a:cs charset="0" panose="02020603050405020304" pitchFamily="18" typeface="Times New Roman"/>
              </a:rPr>
            </a:br>
            <a:endParaRPr b="1" dirty="0" lang="uk-UA" sz="280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199E769-ADA3-174E-9219-E2D8DA58FF9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75" y="235639"/>
            <a:ext cx="784360" cy="7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Зображення, що містить малювання, стіл, знак&#10;&#10;Автоматично згенерований опис" id="15" name="Google Shape;92;p1">
            <a:extLst>
              <a:ext uri="{FF2B5EF4-FFF2-40B4-BE49-F238E27FC236}">
                <a16:creationId xmlns:a16="http://schemas.microsoft.com/office/drawing/2014/main" id="{DA8604F6-F0C4-5D40-B5C8-A6A048E1440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588" y="235639"/>
            <a:ext cx="2307592" cy="6757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4507747-3D9D-1348-B462-D3C4E4F7C04B}"/>
              </a:ext>
            </a:extLst>
          </p:cNvPr>
          <p:cNvCxnSpPr>
            <a:cxnSpLocks/>
          </p:cNvCxnSpPr>
          <p:nvPr/>
        </p:nvCxnSpPr>
        <p:spPr>
          <a:xfrm flipV="1">
            <a:off x="387671" y="2322819"/>
            <a:ext cx="0" cy="828000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EFD12CD-CD19-DE4C-8AC5-FCE25B21E122}"/>
              </a:ext>
            </a:extLst>
          </p:cNvPr>
          <p:cNvCxnSpPr>
            <a:cxnSpLocks/>
          </p:cNvCxnSpPr>
          <p:nvPr/>
        </p:nvCxnSpPr>
        <p:spPr>
          <a:xfrm flipV="1">
            <a:off x="385313" y="5202524"/>
            <a:ext cx="4717" cy="828000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oogle Shape;88;p1">
            <a:extLst>
              <a:ext uri="{FF2B5EF4-FFF2-40B4-BE49-F238E27FC236}">
                <a16:creationId xmlns:a16="http://schemas.microsoft.com/office/drawing/2014/main" id="{CE53DE51-F47F-B840-AEC2-7617B34C2EFD}"/>
              </a:ext>
            </a:extLst>
          </p:cNvPr>
          <p:cNvGrpSpPr/>
          <p:nvPr/>
        </p:nvGrpSpPr>
        <p:grpSpPr>
          <a:xfrm>
            <a:off x="0" y="1026931"/>
            <a:ext cx="9144515" cy="5576233"/>
            <a:chOff x="-12784" y="1023005"/>
            <a:chExt cx="7844789" cy="5576233"/>
          </a:xfrm>
        </p:grpSpPr>
        <p:sp>
          <p:nvSpPr>
            <p:cNvPr id="34" name="Google Shape;89;p1">
              <a:extLst>
                <a:ext uri="{FF2B5EF4-FFF2-40B4-BE49-F238E27FC236}">
                  <a16:creationId xmlns:a16="http://schemas.microsoft.com/office/drawing/2014/main" id="{68E9747B-881E-4940-9DCD-CE7690F4312D}"/>
                </a:ext>
              </a:extLst>
            </p:cNvPr>
            <p:cNvSpPr/>
            <p:nvPr/>
          </p:nvSpPr>
          <p:spPr>
            <a:xfrm>
              <a:off x="-12342" y="1023005"/>
              <a:ext cx="7844347" cy="45719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91;p1">
              <a:extLst>
                <a:ext uri="{FF2B5EF4-FFF2-40B4-BE49-F238E27FC236}">
                  <a16:creationId xmlns:a16="http://schemas.microsoft.com/office/drawing/2014/main" id="{03BC7A84-B6D7-FA4A-A2C8-7D95E548390B}"/>
                </a:ext>
              </a:extLst>
            </p:cNvPr>
            <p:cNvSpPr/>
            <p:nvPr/>
          </p:nvSpPr>
          <p:spPr>
            <a:xfrm>
              <a:off x="-12784" y="6429375"/>
              <a:ext cx="7844347" cy="169863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B206A44-176B-734D-A7E5-A020B72C42A0}"/>
              </a:ext>
            </a:extLst>
          </p:cNvPr>
          <p:cNvSpPr txBox="1"/>
          <p:nvPr/>
        </p:nvSpPr>
        <p:spPr>
          <a:xfrm>
            <a:off x="429233" y="2322820"/>
            <a:ext cx="632954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uk-UA">
                <a:solidFill>
                  <a:srgbClr val="C00000"/>
                </a:solidFill>
                <a:latin typeface="+mj-lt"/>
              </a:rPr>
              <a:t>1895</a:t>
            </a:r>
            <a:r>
              <a:rPr dirty="0" lang="uk-UA">
                <a:latin typeface="+mj-lt"/>
              </a:rPr>
              <a:t> – народився в Білій Церкві. Закінчив Артилерійську Технічну школу Петрограда, навчався в </a:t>
            </a:r>
            <a:r>
              <a:rPr dirty="0" err="1" lang="uk-UA">
                <a:latin typeface="+mj-lt"/>
              </a:rPr>
              <a:t>Єлисаветградському</a:t>
            </a:r>
            <a:r>
              <a:rPr dirty="0" lang="uk-UA">
                <a:latin typeface="+mj-lt"/>
              </a:rPr>
              <a:t> кавалерійському училищі. </a:t>
            </a:r>
            <a:endParaRPr dirty="0" lang="x-none">
              <a:latin typeface="+mj-lt"/>
            </a:endParaRPr>
          </a:p>
          <a:p>
            <a:r>
              <a:rPr b="1" dirty="0" lang="uk-UA">
                <a:solidFill>
                  <a:srgbClr val="C00000"/>
                </a:solidFill>
                <a:latin typeface="+mj-lt"/>
              </a:rPr>
              <a:t>1918</a:t>
            </a:r>
            <a:r>
              <a:rPr dirty="0" lang="uk-UA">
                <a:latin typeface="+mj-lt"/>
              </a:rPr>
              <a:t> – служив у 1-му Залізничному полку Армії Української Держави. </a:t>
            </a:r>
            <a:endParaRPr dirty="0" lang="x-none">
              <a:latin typeface="+mj-lt"/>
            </a:endParaRPr>
          </a:p>
          <a:p>
            <a:r>
              <a:rPr b="1" dirty="0" lang="uk-UA">
                <a:solidFill>
                  <a:srgbClr val="C00000"/>
                </a:solidFill>
                <a:latin typeface="+mj-lt"/>
              </a:rPr>
              <a:t>1919</a:t>
            </a:r>
            <a:r>
              <a:rPr dirty="0" lang="uk-UA">
                <a:latin typeface="+mj-lt"/>
              </a:rPr>
              <a:t> – отаман повстанських загонів у районі Таращі, згодом – старшина Київської групи Армії УНР.</a:t>
            </a:r>
            <a:endParaRPr dirty="0" lang="x-none">
              <a:latin typeface="+mj-lt"/>
            </a:endParaRPr>
          </a:p>
          <a:p>
            <a:r>
              <a:rPr b="1" dirty="0" lang="uk-UA">
                <a:solidFill>
                  <a:srgbClr val="C00000"/>
                </a:solidFill>
                <a:latin typeface="+mj-lt"/>
              </a:rPr>
              <a:t>1920, жовтень </a:t>
            </a:r>
            <a:r>
              <a:rPr dirty="0" lang="uk-UA">
                <a:latin typeface="+mj-lt"/>
              </a:rPr>
              <a:t>– командир 4-го кінного Київського полку 4-ї Київської дивізії Армії УНР. </a:t>
            </a:r>
            <a:endParaRPr dirty="0" lang="x-none">
              <a:latin typeface="+mj-lt"/>
            </a:endParaRPr>
          </a:p>
          <a:p>
            <a:r>
              <a:rPr b="1" dirty="0" lang="uk-UA">
                <a:solidFill>
                  <a:srgbClr val="C00000"/>
                </a:solidFill>
                <a:latin typeface="+mj-lt"/>
              </a:rPr>
              <a:t>1921 </a:t>
            </a:r>
            <a:r>
              <a:rPr dirty="0" lang="uk-UA">
                <a:latin typeface="+mj-lt"/>
              </a:rPr>
              <a:t>– очолив Подільську групу в Другому Зимовому поході, мав низку переможних боїв. Отримав поранення.</a:t>
            </a:r>
            <a:endParaRPr dirty="0" lang="x-none">
              <a:latin typeface="+mj-lt"/>
            </a:endParaRPr>
          </a:p>
          <a:p>
            <a:r>
              <a:rPr b="1" dirty="0" lang="uk-UA">
                <a:solidFill>
                  <a:srgbClr val="C00000"/>
                </a:solidFill>
                <a:latin typeface="+mj-lt"/>
              </a:rPr>
              <a:t>1922</a:t>
            </a:r>
            <a:r>
              <a:rPr dirty="0" lang="uk-UA">
                <a:latin typeface="+mj-lt"/>
              </a:rPr>
              <a:t> – на еміграції в Польщі (мешкав у Ковелі). </a:t>
            </a:r>
            <a:endParaRPr dirty="0" lang="x-none">
              <a:latin typeface="+mj-lt"/>
            </a:endParaRPr>
          </a:p>
          <a:p>
            <a:r>
              <a:rPr b="1" dirty="0" lang="uk-UA">
                <a:solidFill>
                  <a:srgbClr val="C00000"/>
                </a:solidFill>
                <a:latin typeface="+mj-lt"/>
              </a:rPr>
              <a:t>1927</a:t>
            </a:r>
            <a:r>
              <a:rPr dirty="0" lang="uk-UA">
                <a:latin typeface="+mj-lt"/>
              </a:rPr>
              <a:t> – закінчив Українську господарську академію в </a:t>
            </a:r>
            <a:r>
              <a:rPr dirty="0" err="1" lang="uk-UA">
                <a:latin typeface="+mj-lt"/>
              </a:rPr>
              <a:t>Подєбрадах</a:t>
            </a:r>
            <a:r>
              <a:rPr dirty="0" lang="uk-UA">
                <a:latin typeface="+mj-lt"/>
              </a:rPr>
              <a:t>. Пізніше жив у Празі, працював учителем у гімназії очолював спілку українських інвалідів.</a:t>
            </a:r>
            <a:endParaRPr dirty="0" lang="x-none">
              <a:latin typeface="+mj-lt"/>
            </a:endParaRPr>
          </a:p>
          <a:p>
            <a:r>
              <a:rPr b="1" dirty="0" lang="uk-UA">
                <a:solidFill>
                  <a:srgbClr val="C00000"/>
                </a:solidFill>
                <a:latin typeface="+mj-lt"/>
              </a:rPr>
              <a:t>1945</a:t>
            </a:r>
            <a:r>
              <a:rPr dirty="0" lang="uk-UA">
                <a:latin typeface="+mj-lt"/>
              </a:rPr>
              <a:t> – заарештований органами радянської контррозвідки СМЕРШ, 2 роки перебував під слідством МГБ СРСР. </a:t>
            </a:r>
            <a:r>
              <a:rPr dirty="0" err="1" lang="ru-RU">
                <a:latin typeface="+mj-lt"/>
              </a:rPr>
              <a:t>Даних</a:t>
            </a:r>
            <a:r>
              <a:rPr dirty="0" lang="ru-RU">
                <a:latin typeface="+mj-lt"/>
              </a:rPr>
              <a:t> про </a:t>
            </a:r>
            <a:r>
              <a:rPr dirty="0" err="1" lang="ru-RU">
                <a:latin typeface="+mj-lt"/>
              </a:rPr>
              <a:t>засудження</a:t>
            </a:r>
            <a:r>
              <a:rPr dirty="0" lang="ru-RU">
                <a:latin typeface="+mj-lt"/>
              </a:rPr>
              <a:t> </a:t>
            </a:r>
            <a:r>
              <a:rPr dirty="0" err="1" lang="ru-RU">
                <a:latin typeface="+mj-lt"/>
              </a:rPr>
              <a:t>або</a:t>
            </a:r>
            <a:r>
              <a:rPr dirty="0" lang="ru-RU">
                <a:latin typeface="+mj-lt"/>
              </a:rPr>
              <a:t> </a:t>
            </a:r>
            <a:r>
              <a:rPr dirty="0" err="1" lang="ru-RU">
                <a:latin typeface="+mj-lt"/>
              </a:rPr>
              <a:t>звільнення</a:t>
            </a:r>
            <a:r>
              <a:rPr dirty="0" lang="ru-RU">
                <a:latin typeface="+mj-lt"/>
              </a:rPr>
              <a:t> з </a:t>
            </a:r>
            <a:r>
              <a:rPr dirty="0" err="1" lang="ru-RU">
                <a:latin typeface="+mj-lt"/>
              </a:rPr>
              <a:t>місць</a:t>
            </a:r>
            <a:r>
              <a:rPr dirty="0" lang="ru-RU">
                <a:latin typeface="+mj-lt"/>
              </a:rPr>
              <a:t> </a:t>
            </a:r>
            <a:r>
              <a:rPr dirty="0" err="1" lang="ru-RU">
                <a:latin typeface="+mj-lt"/>
              </a:rPr>
              <a:t>ув'язнення</a:t>
            </a:r>
            <a:r>
              <a:rPr dirty="0" lang="ru-RU">
                <a:latin typeface="+mj-lt"/>
              </a:rPr>
              <a:t> </a:t>
            </a:r>
            <a:r>
              <a:rPr dirty="0" err="1" lang="ru-RU">
                <a:latin typeface="+mj-lt"/>
              </a:rPr>
              <a:t>немає</a:t>
            </a:r>
            <a:r>
              <a:rPr dirty="0" lang="ru-RU">
                <a:latin typeface="+mj-lt"/>
              </a:rPr>
              <a:t>.</a:t>
            </a:r>
            <a:endParaRPr dirty="0" lang="x-none">
              <a:latin typeface="+mj-lt"/>
            </a:endParaRPr>
          </a:p>
          <a:p>
            <a:r>
              <a:rPr b="1" dirty="0" lang="uk-UA">
                <a:solidFill>
                  <a:srgbClr val="C00000"/>
                </a:solidFill>
                <a:latin typeface="+mj-lt"/>
              </a:rPr>
              <a:t>1963</a:t>
            </a:r>
            <a:r>
              <a:rPr dirty="0" lang="uk-UA">
                <a:latin typeface="+mj-lt"/>
              </a:rPr>
              <a:t> – помер у Празі. До кінця життя зберіг громадянство УНР </a:t>
            </a:r>
            <a:endParaRPr dirty="0" lang="x-none">
              <a:solidFill>
                <a:schemeClr val="dk1"/>
              </a:solidFill>
              <a:latin typeface="+mj-lt"/>
            </a:endParaRPr>
          </a:p>
        </p:txBody>
      </p:sp>
      <p:cxnSp>
        <p:nvCxnSpPr>
          <p:cNvPr id="17" name="Straight Arrow Connector 30">
            <a:extLst>
              <a:ext uri="{FF2B5EF4-FFF2-40B4-BE49-F238E27FC236}">
                <a16:creationId xmlns:a16="http://schemas.microsoft.com/office/drawing/2014/main" id="{90F03AFB-4B5F-3D44-A91C-5039A98E38D2}"/>
              </a:ext>
            </a:extLst>
          </p:cNvPr>
          <p:cNvCxnSpPr>
            <a:cxnSpLocks/>
          </p:cNvCxnSpPr>
          <p:nvPr/>
        </p:nvCxnSpPr>
        <p:spPr>
          <a:xfrm flipV="1">
            <a:off x="387671" y="3282721"/>
            <a:ext cx="0" cy="828000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30">
            <a:extLst>
              <a:ext uri="{FF2B5EF4-FFF2-40B4-BE49-F238E27FC236}">
                <a16:creationId xmlns:a16="http://schemas.microsoft.com/office/drawing/2014/main" id="{5989C747-EEAF-9741-BF75-F641B18635D5}"/>
              </a:ext>
            </a:extLst>
          </p:cNvPr>
          <p:cNvCxnSpPr>
            <a:cxnSpLocks/>
          </p:cNvCxnSpPr>
          <p:nvPr/>
        </p:nvCxnSpPr>
        <p:spPr>
          <a:xfrm flipV="1">
            <a:off x="387671" y="4242623"/>
            <a:ext cx="0" cy="828000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0">
            <a:extLst>
              <a:ext uri="{FF2B5EF4-FFF2-40B4-BE49-F238E27FC236}">
                <a16:creationId xmlns:a16="http://schemas.microsoft.com/office/drawing/2014/main" id="{30D4AF48-562A-6240-9825-DC253A3DF4BB}"/>
              </a:ext>
            </a:extLst>
          </p:cNvPr>
          <p:cNvCxnSpPr>
            <a:cxnSpLocks/>
          </p:cNvCxnSpPr>
          <p:nvPr/>
        </p:nvCxnSpPr>
        <p:spPr>
          <a:xfrm flipH="1">
            <a:off x="4794631" y="6271959"/>
            <a:ext cx="1964145" cy="0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EDC63C8-2DD0-DF45-8058-E58187604FF0}"/>
              </a:ext>
            </a:extLst>
          </p:cNvPr>
          <p:cNvSpPr txBox="1"/>
          <p:nvPr/>
        </p:nvSpPr>
        <p:spPr>
          <a:xfrm>
            <a:off x="2197987" y="6104366"/>
            <a:ext cx="27920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 i="1" lang="ru-RU" sz="1100">
                <a:latin typeface="+mj-lt"/>
              </a:rPr>
              <a:t>Фото </a:t>
            </a:r>
            <a:r>
              <a:rPr dirty="0" err="1" i="1" lang="ru-RU" sz="1100">
                <a:latin typeface="+mj-lt"/>
              </a:rPr>
              <a:t>Михайла</a:t>
            </a:r>
            <a:r>
              <a:rPr dirty="0" i="1" lang="ru-RU" sz="1100">
                <a:latin typeface="+mj-lt"/>
              </a:rPr>
              <a:t> </a:t>
            </a:r>
            <a:r>
              <a:rPr dirty="0" err="1" i="1" lang="ru-RU" sz="1100">
                <a:latin typeface="+mj-lt"/>
              </a:rPr>
              <a:t>Палія-Сидорянського</a:t>
            </a:r>
            <a:endParaRPr dirty="0" i="1" lang="x-none" sz="1100">
              <a:latin typeface="+mj-lt"/>
            </a:endParaRPr>
          </a:p>
        </p:txBody>
      </p:sp>
      <p:pic>
        <p:nvPicPr>
          <p:cNvPr id="53261" name="Picture 13">
            <a:extLst>
              <a:ext uri="{FF2B5EF4-FFF2-40B4-BE49-F238E27FC236}">
                <a16:creationId xmlns:a16="http://schemas.microsoft.com/office/drawing/2014/main" id="{2148D3AC-391F-8040-AC9A-BFA7964F3FAE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451" y="3255205"/>
            <a:ext cx="2188084" cy="299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106;p2">
            <a:extLst>
              <a:ext uri="{FF2B5EF4-FFF2-40B4-BE49-F238E27FC236}">
                <a16:creationId xmlns:a16="http://schemas.microsoft.com/office/drawing/2014/main" id="{0A46322C-AAB8-804F-8CA5-4EA35D8FACF5}"/>
              </a:ext>
            </a:extLst>
          </p:cNvPr>
          <p:cNvSpPr txBox="1">
            <a:spLocks/>
          </p:cNvSpPr>
          <p:nvPr/>
        </p:nvSpPr>
        <p:spPr>
          <a:xfrm>
            <a:off x="280988" y="134059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rtlCol="0" spcFirstLastPara="1" tIns="45700" vert="horz" wrap="square">
            <a:noAutofit/>
          </a:bodyPr>
          <a:lstStyle>
            <a:lvl1pPr algn="l" defTabSz="6858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b="1" dirty="0" lang="uk-UA" sz="2800"/>
              <a:t>Михайло Палій-</a:t>
            </a:r>
            <a:r>
              <a:rPr b="1" dirty="0" err="1" lang="uk-UA" sz="2800"/>
              <a:t>Сидорянський</a:t>
            </a:r>
            <a:r>
              <a:rPr b="1" dirty="0" lang="uk-UA" sz="2800"/>
              <a:t> (1895 – 1963)</a:t>
            </a:r>
          </a:p>
        </p:txBody>
      </p:sp>
    </p:spTree>
    <p:extLst>
      <p:ext uri="{BB962C8B-B14F-4D97-AF65-F5344CB8AC3E}">
        <p14:creationId xmlns:p14="http://schemas.microsoft.com/office/powerpoint/2010/main" val="2228609456"/>
      </p:ext>
    </p:extLst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227" cy="1588"/>
          </a:xfrm>
          <a:prstGeom prst="rect"/>
          <a:noFill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199E769-ADA3-174E-9219-E2D8DA58FF9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75" y="235639"/>
            <a:ext cx="784360" cy="7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Зображення, що містить малювання, стіл, знак&#10;&#10;Автоматично згенерований опис" id="15" name="Google Shape;92;p1">
            <a:extLst>
              <a:ext uri="{FF2B5EF4-FFF2-40B4-BE49-F238E27FC236}">
                <a16:creationId xmlns:a16="http://schemas.microsoft.com/office/drawing/2014/main" id="{DA8604F6-F0C4-5D40-B5C8-A6A048E1440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588" y="235639"/>
            <a:ext cx="2307592" cy="675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88;p1">
            <a:extLst>
              <a:ext uri="{FF2B5EF4-FFF2-40B4-BE49-F238E27FC236}">
                <a16:creationId xmlns:a16="http://schemas.microsoft.com/office/drawing/2014/main" id="{864FBE9D-2DEC-DF44-AF90-5120E01DFCD9}"/>
              </a:ext>
            </a:extLst>
          </p:cNvPr>
          <p:cNvGrpSpPr/>
          <p:nvPr/>
        </p:nvGrpSpPr>
        <p:grpSpPr>
          <a:xfrm>
            <a:off x="0" y="1026931"/>
            <a:ext cx="9144515" cy="5576233"/>
            <a:chOff x="-12784" y="1023005"/>
            <a:chExt cx="7844789" cy="5576233"/>
          </a:xfrm>
        </p:grpSpPr>
        <p:sp>
          <p:nvSpPr>
            <p:cNvPr id="23" name="Google Shape;89;p1">
              <a:extLst>
                <a:ext uri="{FF2B5EF4-FFF2-40B4-BE49-F238E27FC236}">
                  <a16:creationId xmlns:a16="http://schemas.microsoft.com/office/drawing/2014/main" id="{91CE4445-7C80-F84B-9D5A-4164DEB9334B}"/>
                </a:ext>
              </a:extLst>
            </p:cNvPr>
            <p:cNvSpPr/>
            <p:nvPr/>
          </p:nvSpPr>
          <p:spPr>
            <a:xfrm>
              <a:off x="-12342" y="1023005"/>
              <a:ext cx="7844347" cy="45719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91;p1">
              <a:extLst>
                <a:ext uri="{FF2B5EF4-FFF2-40B4-BE49-F238E27FC236}">
                  <a16:creationId xmlns:a16="http://schemas.microsoft.com/office/drawing/2014/main" id="{64490D85-BA25-014A-B3CE-3EE74608E85A}"/>
                </a:ext>
              </a:extLst>
            </p:cNvPr>
            <p:cNvSpPr/>
            <p:nvPr/>
          </p:nvSpPr>
          <p:spPr>
            <a:xfrm>
              <a:off x="-12784" y="6429375"/>
              <a:ext cx="7844347" cy="169863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08;p2">
            <a:extLst>
              <a:ext uri="{FF2B5EF4-FFF2-40B4-BE49-F238E27FC236}">
                <a16:creationId xmlns:a16="http://schemas.microsoft.com/office/drawing/2014/main" id="{D043B3B6-C1F3-754C-85CE-C7E6549774F7}"/>
              </a:ext>
            </a:extLst>
          </p:cNvPr>
          <p:cNvSpPr txBox="1">
            <a:spLocks noGrp="1"/>
          </p:cNvSpPr>
          <p:nvPr>
            <p:ph idx="1" sz="half"/>
          </p:nvPr>
        </p:nvSpPr>
        <p:spPr>
          <a:xfrm>
            <a:off x="282967" y="2348246"/>
            <a:ext cx="8409770" cy="3313159"/>
          </a:xfrm>
          <a:prstGeom prst="rect">
            <a:avLst/>
          </a:prstGeom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b="1" dirty="0" lang="uk-UA" sz="2400">
                <a:latin typeface="+mj-lt"/>
              </a:rPr>
              <a:t>Південна група</a:t>
            </a:r>
          </a:p>
          <a:p>
            <a:pPr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dirty="0" lang="uk-UA" sz="1200">
              <a:latin typeface="+mj-lt"/>
            </a:endParaRP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2000">
                <a:latin typeface="+mj-lt"/>
                <a:sym typeface="Times New Roman"/>
              </a:rPr>
              <a:t>виступила в похід пізніше запланованого терміну через погану підготовку і брак озброєння</a:t>
            </a: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2000">
                <a:latin typeface="+mj-lt"/>
                <a:sym typeface="Times New Roman"/>
              </a:rPr>
              <a:t>17 листопада перейшов румунсько-радянський кордон відділ Андрія </a:t>
            </a:r>
            <a:r>
              <a:rPr dirty="0" err="1" lang="uk-UA" sz="2000">
                <a:latin typeface="+mj-lt"/>
                <a:sym typeface="Times New Roman"/>
              </a:rPr>
              <a:t>Гулого-Гуленка</a:t>
            </a:r>
            <a:endParaRPr dirty="0" lang="uk-UA" sz="2000">
              <a:latin typeface="+mj-lt"/>
              <a:sym typeface="Times New Roman"/>
            </a:endParaRP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2000">
                <a:latin typeface="+mj-lt"/>
                <a:sym typeface="Times New Roman"/>
              </a:rPr>
              <a:t>18 листопада – відділи </a:t>
            </a:r>
            <a:r>
              <a:rPr dirty="0" err="1" lang="uk-UA" sz="2000">
                <a:latin typeface="+mj-lt"/>
                <a:sym typeface="Times New Roman"/>
              </a:rPr>
              <a:t>Пшонника</a:t>
            </a:r>
            <a:r>
              <a:rPr dirty="0" lang="uk-UA" sz="2000">
                <a:latin typeface="+mj-lt"/>
                <a:sym typeface="Times New Roman"/>
              </a:rPr>
              <a:t> і Батуріна</a:t>
            </a: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2000">
                <a:latin typeface="+mj-lt"/>
                <a:sym typeface="Arial"/>
              </a:rPr>
              <a:t>завдання </a:t>
            </a:r>
            <a:r>
              <a:rPr dirty="0" lang="uk-UA" sz="2000">
                <a:sym typeface="Times New Roman"/>
              </a:rPr>
              <a:t>–</a:t>
            </a:r>
            <a:r>
              <a:rPr dirty="0" lang="uk-UA" sz="2000">
                <a:latin typeface="+mj-lt"/>
                <a:sym typeface="Arial"/>
              </a:rPr>
              <a:t> </a:t>
            </a:r>
            <a:r>
              <a:rPr dirty="0" lang="uk-UA" sz="2000">
                <a:latin typeface="+mj-lt"/>
              </a:rPr>
              <a:t>з’єднатися із загонами отамана Семена Заболотного, захопити Тирасполь та </a:t>
            </a:r>
            <a:r>
              <a:rPr dirty="0" err="1" lang="uk-UA" sz="2000">
                <a:latin typeface="+mj-lt"/>
              </a:rPr>
              <a:t>Єлисаветград</a:t>
            </a:r>
            <a:r>
              <a:rPr dirty="0" lang="uk-UA" sz="2000">
                <a:latin typeface="+mj-lt"/>
              </a:rPr>
              <a:t> – не виконали</a:t>
            </a:r>
            <a:endParaRPr dirty="0" lang="uk-UA" sz="2000">
              <a:latin typeface="+mj-lt"/>
              <a:sym typeface="Arial"/>
            </a:endParaRPr>
          </a:p>
          <a:p>
            <a:pPr indent="-342900" lvl="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2000">
                <a:latin typeface="+mj-lt"/>
              </a:rPr>
              <a:t>19 листопада після невдалого бою з червоними відступили до Румунії</a:t>
            </a:r>
            <a:endParaRPr dirty="0" lang="uk-UA" sz="2000">
              <a:latin typeface="+mj-lt"/>
              <a:sym typeface="Arial"/>
            </a:endParaRPr>
          </a:p>
        </p:txBody>
      </p:sp>
      <p:sp>
        <p:nvSpPr>
          <p:cNvPr id="12" name="Google Shape;106;p2">
            <a:extLst>
              <a:ext uri="{FF2B5EF4-FFF2-40B4-BE49-F238E27FC236}">
                <a16:creationId xmlns:a16="http://schemas.microsoft.com/office/drawing/2014/main" id="{3F42D972-0CA0-514A-A03D-A65F65230300}"/>
              </a:ext>
            </a:extLst>
          </p:cNvPr>
          <p:cNvSpPr txBox="1">
            <a:spLocks/>
          </p:cNvSpPr>
          <p:nvPr/>
        </p:nvSpPr>
        <p:spPr>
          <a:xfrm>
            <a:off x="280988" y="134059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rtlCol="0" spcFirstLastPara="1" tIns="45700" vert="horz" wrap="square">
            <a:noAutofit/>
          </a:bodyPr>
          <a:lstStyle>
            <a:lvl1pPr algn="l" defTabSz="6858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b="1" dirty="0" lang="ru-RU" sz="2800">
                <a:sym typeface="Century Gothic"/>
              </a:rPr>
              <a:t> </a:t>
            </a:r>
            <a:r>
              <a:rPr b="1" dirty="0" lang="uk-UA" sz="2800">
                <a:sym typeface="Century Gothic"/>
              </a:rPr>
              <a:t>Із завданням не впоралися</a:t>
            </a:r>
            <a:endParaRPr b="1" dirty="0" lang="uk-UA" sz="2800"/>
          </a:p>
        </p:txBody>
      </p:sp>
    </p:spTree>
    <p:extLst>
      <p:ext uri="{BB962C8B-B14F-4D97-AF65-F5344CB8AC3E}">
        <p14:creationId xmlns:p14="http://schemas.microsoft.com/office/powerpoint/2010/main" val="2172196072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227" cy="1588"/>
          </a:xfrm>
          <a:prstGeom prst="rect"/>
          <a:noFill/>
        </p:spPr>
      </p:pic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128588" y="118819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uk-UA" sz="2800"/>
              <a:t>Другий Зимовий похід /Листопадовий </a:t>
            </a:r>
            <a:r>
              <a:rPr b="1" dirty="0" lang="ru-RU" sz="2800"/>
              <a:t>рейд –</a:t>
            </a:r>
            <a:endParaRPr b="1" dirty="0" sz="2800"/>
          </a:p>
        </p:txBody>
      </p:sp>
      <p:sp>
        <p:nvSpPr>
          <p:cNvPr id="108" name="Google Shape;108;p2"/>
          <p:cNvSpPr txBox="1">
            <a:spLocks noGrp="1"/>
          </p:cNvSpPr>
          <p:nvPr>
            <p:ph idx="1" sz="half"/>
          </p:nvPr>
        </p:nvSpPr>
        <p:spPr>
          <a:xfrm>
            <a:off x="128588" y="2125734"/>
            <a:ext cx="8427000" cy="1673400"/>
          </a:xfrm>
          <a:prstGeom prst="rect">
            <a:avLst/>
          </a:prstGeom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l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dirty="0" lang="uk-UA" sz="2000">
                <a:latin typeface="+mj-lt"/>
              </a:rPr>
              <a:t>військова операція Армії УНР </a:t>
            </a:r>
            <a:r>
              <a:rPr dirty="0" lang="uk-UA" sz="2000">
                <a:latin typeface="+mj-lt"/>
              </a:rPr>
              <a:t>25</a:t>
            </a:r>
            <a:r>
              <a:rPr b="1" dirty="0" lang="uk-UA" sz="2000">
                <a:latin typeface="+mj-lt"/>
              </a:rPr>
              <a:t> </a:t>
            </a:r>
            <a:r>
              <a:rPr dirty="0" lang="uk-UA" sz="2000">
                <a:latin typeface="+mj-lt"/>
              </a:rPr>
              <a:t>жовтня–6 грудня 1921 року, організована для підйому збройного повстання в Україні </a:t>
            </a:r>
            <a:r>
              <a:rPr b="1" dirty="0" lang="uk-UA" sz="2000">
                <a:latin typeface="+mj-lt"/>
              </a:rPr>
              <a:t>для повалення більшовицької влади та відновлення української державності</a:t>
            </a:r>
          </a:p>
        </p:txBody>
      </p:sp>
      <p:sp>
        <p:nvSpPr>
          <p:cNvPr id="109" name="Google Shape;109;p2"/>
          <p:cNvSpPr txBox="1">
            <a:spLocks noGrp="1"/>
          </p:cNvSpPr>
          <p:nvPr>
            <p:ph idx="2" sz="half"/>
          </p:nvPr>
        </p:nvSpPr>
        <p:spPr>
          <a:xfrm>
            <a:off x="128588" y="3799134"/>
            <a:ext cx="8007300" cy="1810200"/>
          </a:xfrm>
          <a:prstGeom prst="rect">
            <a:avLst/>
          </a:prstGeom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indent="0" lvl="0" marL="0">
              <a:spcBef>
                <a:spcPts val="560"/>
              </a:spcBef>
              <a:buNone/>
            </a:pPr>
            <a:r>
              <a:rPr b="1" dirty="0" lang="uk-UA" sz="2800">
                <a:latin typeface="+mj-lt"/>
                <a:ea typeface="+mj-ea"/>
                <a:cs typeface="+mj-cs"/>
              </a:rPr>
              <a:t>Українська </a:t>
            </a:r>
            <a:r>
              <a:rPr b="1" dirty="0" err="1" lang="uk-UA" sz="2800">
                <a:latin typeface="+mj-lt"/>
                <a:ea typeface="+mj-ea"/>
                <a:cs typeface="+mj-cs"/>
              </a:rPr>
              <a:t>повстанча</a:t>
            </a:r>
            <a:r>
              <a:rPr b="1" dirty="0" lang="uk-UA" sz="2800">
                <a:latin typeface="+mj-lt"/>
                <a:ea typeface="+mj-ea"/>
                <a:cs typeface="+mj-cs"/>
              </a:rPr>
              <a:t> армія </a:t>
            </a:r>
            <a:r>
              <a:rPr b="1" dirty="0" lang="uk-UA" sz="2800"/>
              <a:t>–</a:t>
            </a:r>
            <a:r>
              <a:rPr b="1" dirty="0" lang="uk-UA" sz="2800">
                <a:latin typeface="+mj-lt"/>
                <a:ea typeface="+mj-ea"/>
                <a:cs typeface="+mj-cs"/>
              </a:rPr>
              <a:t> </a:t>
            </a:r>
          </a:p>
          <a:p>
            <a:pPr indent="0" lvl="0" marL="0">
              <a:spcBef>
                <a:spcPts val="560"/>
              </a:spcBef>
              <a:buNone/>
            </a:pPr>
            <a:r>
              <a:rPr b="1" dirty="0" lang="uk-UA" sz="2000">
                <a:latin typeface="+mj-lt"/>
              </a:rPr>
              <a:t>армія</a:t>
            </a:r>
            <a:r>
              <a:rPr dirty="0" lang="uk-UA" sz="2000">
                <a:latin typeface="+mj-lt"/>
              </a:rPr>
              <a:t> під командуванням генерал-хорунжого Юрка Тютюнника, що трьома групами (Подільською, Південною та Волинською) </a:t>
            </a:r>
            <a:r>
              <a:rPr b="1" dirty="0" lang="uk-UA" sz="2000">
                <a:latin typeface="+mj-lt"/>
              </a:rPr>
              <a:t>здійснила Другий Зимовий похід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199E769-ADA3-174E-9219-E2D8DA58FF9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75" y="235639"/>
            <a:ext cx="784360" cy="7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Зображення, що містить малювання, стіл, знак&#10;&#10;Автоматично згенерований опис" id="15" name="Google Shape;92;p1">
            <a:extLst>
              <a:ext uri="{FF2B5EF4-FFF2-40B4-BE49-F238E27FC236}">
                <a16:creationId xmlns:a16="http://schemas.microsoft.com/office/drawing/2014/main" id="{DA8604F6-F0C4-5D40-B5C8-A6A048E1440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588" y="235639"/>
            <a:ext cx="2307592" cy="675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Google Shape;88;p1">
            <a:extLst>
              <a:ext uri="{FF2B5EF4-FFF2-40B4-BE49-F238E27FC236}">
                <a16:creationId xmlns:a16="http://schemas.microsoft.com/office/drawing/2014/main" id="{5EB3F344-2747-F84F-A9B7-9699F075CD94}"/>
              </a:ext>
            </a:extLst>
          </p:cNvPr>
          <p:cNvGrpSpPr/>
          <p:nvPr/>
        </p:nvGrpSpPr>
        <p:grpSpPr>
          <a:xfrm>
            <a:off x="0" y="1026931"/>
            <a:ext cx="9144515" cy="5576233"/>
            <a:chOff x="-12784" y="1023005"/>
            <a:chExt cx="7844789" cy="5576233"/>
          </a:xfrm>
        </p:grpSpPr>
        <p:sp>
          <p:nvSpPr>
            <p:cNvPr id="17" name="Google Shape;89;p1">
              <a:extLst>
                <a:ext uri="{FF2B5EF4-FFF2-40B4-BE49-F238E27FC236}">
                  <a16:creationId xmlns:a16="http://schemas.microsoft.com/office/drawing/2014/main" id="{9C7C735F-7BF1-7A42-AE75-2E8440B9DB41}"/>
                </a:ext>
              </a:extLst>
            </p:cNvPr>
            <p:cNvSpPr/>
            <p:nvPr/>
          </p:nvSpPr>
          <p:spPr>
            <a:xfrm>
              <a:off x="-12342" y="1023005"/>
              <a:ext cx="7844347" cy="45719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91;p1">
              <a:extLst>
                <a:ext uri="{FF2B5EF4-FFF2-40B4-BE49-F238E27FC236}">
                  <a16:creationId xmlns:a16="http://schemas.microsoft.com/office/drawing/2014/main" id="{23EE3ED3-E660-BC41-8B12-FDBDB19CBF67}"/>
                </a:ext>
              </a:extLst>
            </p:cNvPr>
            <p:cNvSpPr/>
            <p:nvPr/>
          </p:nvSpPr>
          <p:spPr>
            <a:xfrm>
              <a:off x="-12784" y="6429375"/>
              <a:ext cx="7844347" cy="169863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30">
            <a:extLst>
              <a:ext uri="{FF2B5EF4-FFF2-40B4-BE49-F238E27FC236}">
                <a16:creationId xmlns:a16="http://schemas.microsoft.com/office/drawing/2014/main" id="{30D4AF48-562A-6240-9825-DC253A3DF4BB}"/>
              </a:ext>
            </a:extLst>
          </p:cNvPr>
          <p:cNvCxnSpPr>
            <a:cxnSpLocks/>
          </p:cNvCxnSpPr>
          <p:nvPr/>
        </p:nvCxnSpPr>
        <p:spPr>
          <a:xfrm flipH="1" flipV="1">
            <a:off x="4412906" y="6312300"/>
            <a:ext cx="2047812" cy="3384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ject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227" cy="1588"/>
          </a:xfrm>
          <a:prstGeom prst="rect"/>
          <a:noFill/>
        </p:spPr>
      </p:pic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2817999" y="-74664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rtlCol="0" spcFirstLastPara="1" tIns="45700" vert="horz" wrap="square">
            <a:noAutofit/>
          </a:bodyPr>
          <a:lstStyle/>
          <a:p>
            <a:pPr>
              <a:spcBef>
                <a:spcPts val="0"/>
              </a:spcBef>
            </a:pPr>
            <a:r>
              <a:rPr b="1" dirty="0" lang="uk-UA" sz="2800">
                <a:ea charset="0" panose="020F0502020204030204" pitchFamily="34" typeface="Calibri"/>
                <a:cs charset="0" panose="02020603050405020304" pitchFamily="18" typeface="Times New Roman"/>
              </a:rPr>
              <a:t>Андрій Гулий-</a:t>
            </a:r>
            <a:r>
              <a:rPr b="1" dirty="0" err="1" lang="uk-UA" sz="2800">
                <a:ea charset="0" panose="020F0502020204030204" pitchFamily="34" typeface="Calibri"/>
                <a:cs charset="0" panose="02020603050405020304" pitchFamily="18" typeface="Times New Roman"/>
              </a:rPr>
              <a:t>Гуленко</a:t>
            </a:r>
            <a:r>
              <a:rPr b="1" dirty="0" lang="uk-UA" sz="2800">
                <a:ea charset="0" panose="020F0502020204030204" pitchFamily="34" typeface="Calibri"/>
                <a:cs charset="0" panose="02020603050405020304" pitchFamily="18" typeface="Times New Roman"/>
              </a:rPr>
              <a:t> (1886–1929) </a:t>
            </a:r>
            <a:r>
              <a:rPr dirty="0" lang="x-none" sz="1800"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  <a:t/>
            </a:r>
            <a:br>
              <a:rPr dirty="0" lang="x-none" sz="1800">
                <a:latin charset="0" panose="020F0502020204030204" pitchFamily="34" typeface="Calibri"/>
                <a:ea charset="0" panose="020F0502020204030204" pitchFamily="34" typeface="Calibri"/>
                <a:cs charset="0" panose="02020603050405020304" pitchFamily="18" typeface="Times New Roman"/>
              </a:rPr>
            </a:br>
            <a:endParaRPr b="1" dirty="0" lang="uk-UA" sz="280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199E769-ADA3-174E-9219-E2D8DA58FF9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75" y="235639"/>
            <a:ext cx="784360" cy="7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Зображення, що містить малювання, стіл, знак&#10;&#10;Автоматично згенерований опис" id="15" name="Google Shape;92;p1">
            <a:extLst>
              <a:ext uri="{FF2B5EF4-FFF2-40B4-BE49-F238E27FC236}">
                <a16:creationId xmlns:a16="http://schemas.microsoft.com/office/drawing/2014/main" id="{DA8604F6-F0C4-5D40-B5C8-A6A048E1440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588" y="235639"/>
            <a:ext cx="2307592" cy="675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88;p1">
            <a:extLst>
              <a:ext uri="{FF2B5EF4-FFF2-40B4-BE49-F238E27FC236}">
                <a16:creationId xmlns:a16="http://schemas.microsoft.com/office/drawing/2014/main" id="{CE53DE51-F47F-B840-AEC2-7617B34C2EFD}"/>
              </a:ext>
            </a:extLst>
          </p:cNvPr>
          <p:cNvGrpSpPr/>
          <p:nvPr/>
        </p:nvGrpSpPr>
        <p:grpSpPr>
          <a:xfrm>
            <a:off x="0" y="1026931"/>
            <a:ext cx="9144515" cy="5576233"/>
            <a:chOff x="-12784" y="1023005"/>
            <a:chExt cx="7844789" cy="5576233"/>
          </a:xfrm>
        </p:grpSpPr>
        <p:sp>
          <p:nvSpPr>
            <p:cNvPr id="34" name="Google Shape;89;p1">
              <a:extLst>
                <a:ext uri="{FF2B5EF4-FFF2-40B4-BE49-F238E27FC236}">
                  <a16:creationId xmlns:a16="http://schemas.microsoft.com/office/drawing/2014/main" id="{68E9747B-881E-4940-9DCD-CE7690F4312D}"/>
                </a:ext>
              </a:extLst>
            </p:cNvPr>
            <p:cNvSpPr/>
            <p:nvPr/>
          </p:nvSpPr>
          <p:spPr>
            <a:xfrm>
              <a:off x="-12342" y="1023005"/>
              <a:ext cx="7844347" cy="45719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91;p1">
              <a:extLst>
                <a:ext uri="{FF2B5EF4-FFF2-40B4-BE49-F238E27FC236}">
                  <a16:creationId xmlns:a16="http://schemas.microsoft.com/office/drawing/2014/main" id="{03BC7A84-B6D7-FA4A-A2C8-7D95E548390B}"/>
                </a:ext>
              </a:extLst>
            </p:cNvPr>
            <p:cNvSpPr/>
            <p:nvPr/>
          </p:nvSpPr>
          <p:spPr>
            <a:xfrm>
              <a:off x="-12784" y="6429375"/>
              <a:ext cx="7844347" cy="169863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Андрій Гулий-Гуленко в 1921 році" id="13" name="Picture 19">
            <a:extLst>
              <a:ext uri="{FF2B5EF4-FFF2-40B4-BE49-F238E27FC236}">
                <a16:creationId xmlns:a16="http://schemas.microsoft.com/office/drawing/2014/main" id="{052C7A64-5B8A-A44E-B617-5D9DED8DF92B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5"/>
          <a:stretch/>
        </p:blipFill>
        <p:spPr bwMode="auto">
          <a:xfrm>
            <a:off x="6460718" y="2223131"/>
            <a:ext cx="2683797" cy="409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B206A44-176B-734D-A7E5-A020B72C42A0}"/>
              </a:ext>
            </a:extLst>
          </p:cNvPr>
          <p:cNvSpPr txBox="1"/>
          <p:nvPr/>
        </p:nvSpPr>
        <p:spPr>
          <a:xfrm>
            <a:off x="445899" y="2322820"/>
            <a:ext cx="629981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uk-UA">
                <a:solidFill>
                  <a:srgbClr val="C00000"/>
                </a:solidFill>
                <a:latin typeface="+mj-lt"/>
              </a:rPr>
              <a:t>1886 </a:t>
            </a:r>
            <a:r>
              <a:rPr dirty="0" lang="uk-UA">
                <a:latin typeface="+mj-lt"/>
              </a:rPr>
              <a:t>– </a:t>
            </a:r>
            <a:r>
              <a:rPr dirty="0" lang="uk-UA">
                <a:solidFill>
                  <a:schemeClr val="dk1"/>
                </a:solidFill>
                <a:latin typeface="+mj-lt"/>
              </a:rPr>
              <a:t>народився у </a:t>
            </a:r>
            <a:r>
              <a:rPr dirty="0" err="1" lang="uk-UA">
                <a:solidFill>
                  <a:schemeClr val="dk1"/>
                </a:solidFill>
                <a:latin typeface="+mj-lt"/>
              </a:rPr>
              <a:t>Новоархангельську</a:t>
            </a:r>
            <a:r>
              <a:rPr dirty="0" lang="uk-UA">
                <a:solidFill>
                  <a:schemeClr val="dk1"/>
                </a:solidFill>
                <a:latin typeface="+mj-lt"/>
              </a:rPr>
              <a:t> (нині – Кіровоградська область). </a:t>
            </a:r>
          </a:p>
          <a:p>
            <a:r>
              <a:rPr dirty="0" lang="uk-UA">
                <a:solidFill>
                  <a:schemeClr val="dk1"/>
                </a:solidFill>
                <a:latin typeface="+mj-lt"/>
              </a:rPr>
              <a:t>Закінчив </a:t>
            </a:r>
            <a:r>
              <a:rPr dirty="0" err="1" lang="uk-UA">
                <a:solidFill>
                  <a:schemeClr val="dk1"/>
                </a:solidFill>
                <a:latin typeface="+mj-lt"/>
              </a:rPr>
              <a:t>Рішельєвську</a:t>
            </a:r>
            <a:r>
              <a:rPr dirty="0" lang="uk-UA">
                <a:solidFill>
                  <a:schemeClr val="dk1"/>
                </a:solidFill>
                <a:latin typeface="+mj-lt"/>
              </a:rPr>
              <a:t> гімназію й Ново-</a:t>
            </a:r>
            <a:r>
              <a:rPr dirty="0" err="1" lang="uk-UA">
                <a:solidFill>
                  <a:schemeClr val="dk1"/>
                </a:solidFill>
                <a:latin typeface="+mj-lt"/>
              </a:rPr>
              <a:t>Олександрівське</a:t>
            </a:r>
            <a:r>
              <a:rPr dirty="0" lang="uk-UA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uk-UA">
                <a:solidFill>
                  <a:schemeClr val="dk1"/>
                </a:solidFill>
                <a:latin typeface="+mj-lt"/>
              </a:rPr>
              <a:t>сільгоспучилище</a:t>
            </a:r>
            <a:r>
              <a:rPr dirty="0" lang="uk-UA">
                <a:solidFill>
                  <a:schemeClr val="dk1"/>
                </a:solidFill>
                <a:latin typeface="+mj-lt"/>
              </a:rPr>
              <a:t>. </a:t>
            </a:r>
          </a:p>
          <a:p>
            <a:r>
              <a:rPr b="1" dirty="0" lang="uk-UA">
                <a:solidFill>
                  <a:srgbClr val="C00000"/>
                </a:solidFill>
                <a:latin typeface="+mj-lt"/>
              </a:rPr>
              <a:t>1917</a:t>
            </a:r>
            <a:r>
              <a:rPr dirty="0" lang="uk-UA">
                <a:solidFill>
                  <a:schemeClr val="dk1"/>
                </a:solidFill>
                <a:latin typeface="+mj-lt"/>
              </a:rPr>
              <a:t> – під час Першої світової війни </a:t>
            </a:r>
            <a:r>
              <a:rPr dirty="0" err="1" lang="ru-RU">
                <a:solidFill>
                  <a:schemeClr val="dk1"/>
                </a:solidFill>
                <a:latin typeface="+mj-lt"/>
              </a:rPr>
              <a:t>штабс-капітан</a:t>
            </a:r>
            <a:r>
              <a:rPr dirty="0" lang="ru-RU">
                <a:solidFill>
                  <a:schemeClr val="dk1"/>
                </a:solidFill>
                <a:latin typeface="+mj-lt"/>
              </a:rPr>
              <a:t> 11-го саперного </a:t>
            </a:r>
            <a:r>
              <a:rPr dirty="0" err="1" lang="ru-RU">
                <a:solidFill>
                  <a:schemeClr val="dk1"/>
                </a:solidFill>
                <a:latin typeface="+mj-lt"/>
              </a:rPr>
              <a:t>батальйону</a:t>
            </a:r>
            <a:r>
              <a:rPr dirty="0" lang="ru-RU">
                <a:solidFill>
                  <a:schemeClr val="dk1"/>
                </a:solidFill>
                <a:latin typeface="+mj-lt"/>
              </a:rPr>
              <a:t>, </a:t>
            </a:r>
            <a:r>
              <a:rPr dirty="0" lang="uk-UA">
                <a:solidFill>
                  <a:schemeClr val="dk1"/>
                </a:solidFill>
                <a:latin typeface="+mj-lt"/>
              </a:rPr>
              <a:t>нагороджений орденом Святого Георгія IV ступеня.</a:t>
            </a:r>
            <a:endParaRPr dirty="0" lang="x-none">
              <a:solidFill>
                <a:schemeClr val="dk1"/>
              </a:solidFill>
              <a:latin typeface="+mj-lt"/>
            </a:endParaRPr>
          </a:p>
          <a:p>
            <a:r>
              <a:rPr b="1" dirty="0" lang="uk-UA">
                <a:solidFill>
                  <a:srgbClr val="C00000"/>
                </a:solidFill>
                <a:latin typeface="+mj-lt"/>
              </a:rPr>
              <a:t>1918</a:t>
            </a:r>
            <a:r>
              <a:rPr dirty="0" lang="uk-UA">
                <a:solidFill>
                  <a:schemeClr val="dk1"/>
                </a:solidFill>
                <a:latin typeface="+mj-lt"/>
              </a:rPr>
              <a:t> – командир інженерного полку 3-го Херсонського корпусу Армії УНР. </a:t>
            </a:r>
            <a:endParaRPr dirty="0" lang="x-none">
              <a:solidFill>
                <a:schemeClr val="dk1"/>
              </a:solidFill>
              <a:latin typeface="+mj-lt"/>
            </a:endParaRPr>
          </a:p>
          <a:p>
            <a:r>
              <a:rPr b="1" dirty="0" lang="uk-UA">
                <a:solidFill>
                  <a:srgbClr val="C00000"/>
                </a:solidFill>
                <a:latin typeface="+mj-lt"/>
              </a:rPr>
              <a:t>1919</a:t>
            </a:r>
            <a:r>
              <a:rPr dirty="0" lang="uk-UA">
                <a:solidFill>
                  <a:schemeClr val="dk1"/>
                </a:solidFill>
                <a:latin typeface="+mj-lt"/>
              </a:rPr>
              <a:t> – штаб-старшина для доручень при військовому </a:t>
            </a:r>
            <a:r>
              <a:rPr dirty="0" err="1" lang="uk-UA">
                <a:solidFill>
                  <a:schemeClr val="dk1"/>
                </a:solidFill>
                <a:latin typeface="+mj-lt"/>
              </a:rPr>
              <a:t>міністрі</a:t>
            </a:r>
            <a:r>
              <a:rPr dirty="0" lang="uk-UA">
                <a:solidFill>
                  <a:schemeClr val="dk1"/>
                </a:solidFill>
                <a:latin typeface="+mj-lt"/>
              </a:rPr>
              <a:t> УНР. </a:t>
            </a:r>
          </a:p>
          <a:p>
            <a:r>
              <a:rPr dirty="0" lang="uk-UA">
                <a:solidFill>
                  <a:schemeClr val="dk1"/>
                </a:solidFill>
                <a:latin typeface="+mj-lt"/>
              </a:rPr>
              <a:t>Листопад – з невеликим загоном пішов у партизанський рейд тилами Збройних Сил Півдня Росії, дійшов майже до Катеринослава (нині – Дніпро). </a:t>
            </a:r>
            <a:endParaRPr dirty="0" lang="x-none">
              <a:solidFill>
                <a:schemeClr val="dk1"/>
              </a:solidFill>
              <a:latin typeface="+mj-lt"/>
            </a:endParaRPr>
          </a:p>
          <a:p>
            <a:r>
              <a:rPr b="1" dirty="0" lang="uk-UA">
                <a:solidFill>
                  <a:srgbClr val="C00000"/>
                </a:solidFill>
                <a:latin typeface="+mj-lt"/>
              </a:rPr>
              <a:t>1920</a:t>
            </a:r>
            <a:r>
              <a:rPr dirty="0" lang="uk-UA">
                <a:solidFill>
                  <a:schemeClr val="dk1"/>
                </a:solidFill>
                <a:latin typeface="+mj-lt"/>
              </a:rPr>
              <a:t> – командир 1-ї Запорозької дивізії під час Першого Зимового походу; 21 листопада – прорвав фронт у тилу більшовиків; грудень – отримав поранення, перейшов Дністер. Пізніше був інтернований у Румунії.</a:t>
            </a:r>
            <a:endParaRPr dirty="0" lang="x-none">
              <a:solidFill>
                <a:schemeClr val="dk1"/>
              </a:solidFill>
              <a:latin typeface="+mj-lt"/>
            </a:endParaRPr>
          </a:p>
          <a:p>
            <a:r>
              <a:rPr b="1" dirty="0" lang="uk-UA">
                <a:solidFill>
                  <a:srgbClr val="C00000"/>
                </a:solidFill>
                <a:latin typeface="+mj-lt"/>
              </a:rPr>
              <a:t>1921, червень  </a:t>
            </a:r>
            <a:r>
              <a:rPr dirty="0" lang="uk-UA">
                <a:solidFill>
                  <a:schemeClr val="dk1"/>
                </a:solidFill>
                <a:latin typeface="+mj-lt"/>
              </a:rPr>
              <a:t>– очолив Південну (Бессарабську) групу в Другому Зимовому поході. Після Української революції нелегально перетнув радянський кордон і вирушив до Одеси.</a:t>
            </a:r>
            <a:endParaRPr dirty="0" lang="x-none">
              <a:solidFill>
                <a:schemeClr val="dk1"/>
              </a:solidFill>
              <a:latin typeface="+mj-lt"/>
            </a:endParaRPr>
          </a:p>
          <a:p>
            <a:r>
              <a:rPr b="1" dirty="0" lang="uk-UA">
                <a:solidFill>
                  <a:srgbClr val="C00000"/>
                </a:solidFill>
                <a:latin typeface="+mj-lt"/>
              </a:rPr>
              <a:t>1922</a:t>
            </a:r>
            <a:r>
              <a:rPr dirty="0" lang="uk-UA">
                <a:solidFill>
                  <a:schemeClr val="dk1"/>
                </a:solidFill>
                <a:latin typeface="+mj-lt"/>
              </a:rPr>
              <a:t> –  заарештований ЧК в Одесі, майже 3 роки перебував під слідством. </a:t>
            </a:r>
            <a:endParaRPr dirty="0" lang="x-none">
              <a:solidFill>
                <a:schemeClr val="dk1"/>
              </a:solidFill>
              <a:latin typeface="+mj-lt"/>
            </a:endParaRPr>
          </a:p>
          <a:p>
            <a:r>
              <a:rPr b="1" dirty="0" lang="uk-UA">
                <a:solidFill>
                  <a:srgbClr val="C00000"/>
                </a:solidFill>
                <a:latin typeface="+mj-lt"/>
              </a:rPr>
              <a:t>1925</a:t>
            </a:r>
            <a:r>
              <a:rPr dirty="0" lang="uk-UA">
                <a:solidFill>
                  <a:schemeClr val="dk1"/>
                </a:solidFill>
                <a:latin typeface="+mj-lt"/>
              </a:rPr>
              <a:t> – засуджений до 10 років позбавлення волі за службу в Армії УНР. </a:t>
            </a:r>
          </a:p>
          <a:p>
            <a:r>
              <a:rPr b="1" dirty="0" lang="x-none">
                <a:solidFill>
                  <a:srgbClr val="C00000"/>
                </a:solidFill>
                <a:latin typeface="+mj-lt"/>
              </a:rPr>
              <a:t>1929, травень </a:t>
            </a:r>
            <a:r>
              <a:rPr dirty="0" lang="uk-UA">
                <a:solidFill>
                  <a:schemeClr val="dk1"/>
                </a:solidFill>
                <a:latin typeface="+mj-lt"/>
              </a:rPr>
              <a:t>– за </a:t>
            </a:r>
            <a:r>
              <a:rPr dirty="0" err="1" lang="uk-UA">
                <a:solidFill>
                  <a:schemeClr val="dk1"/>
                </a:solidFill>
                <a:latin typeface="+mj-lt"/>
              </a:rPr>
              <a:t>вироком</a:t>
            </a:r>
            <a:r>
              <a:rPr dirty="0" lang="uk-UA">
                <a:solidFill>
                  <a:schemeClr val="dk1"/>
                </a:solidFill>
                <a:latin typeface="+mj-lt"/>
              </a:rPr>
              <a:t> колегії ОГПУ розстріляний. </a:t>
            </a:r>
            <a:r>
              <a:rPr dirty="0" lang="x-none">
                <a:solidFill>
                  <a:schemeClr val="dk1"/>
                </a:solidFill>
                <a:latin typeface="+mj-lt"/>
              </a:rPr>
              <a:t> </a:t>
            </a:r>
            <a:r>
              <a:rPr dirty="0" lang="uk-UA">
                <a:solidFill>
                  <a:schemeClr val="dk1"/>
                </a:solidFill>
                <a:latin typeface="+mj-lt"/>
              </a:rPr>
              <a:t>Похований у Москві.</a:t>
            </a:r>
            <a:endParaRPr dirty="0" lang="x-none">
              <a:solidFill>
                <a:schemeClr val="dk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EDC63C8-2DD0-DF45-8058-E58187604FF0}"/>
              </a:ext>
            </a:extLst>
          </p:cNvPr>
          <p:cNvSpPr txBox="1"/>
          <p:nvPr/>
        </p:nvSpPr>
        <p:spPr>
          <a:xfrm>
            <a:off x="1504041" y="6112883"/>
            <a:ext cx="279203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 i="1" lang="ru-RU" sz="1100">
                <a:latin typeface="+mj-lt"/>
              </a:rPr>
              <a:t>Фото </a:t>
            </a:r>
            <a:r>
              <a:rPr dirty="0" err="1" i="1" lang="ru-RU" sz="1100">
                <a:latin typeface="+mj-lt"/>
              </a:rPr>
              <a:t>Андрія</a:t>
            </a:r>
            <a:r>
              <a:rPr dirty="0" i="1" lang="ru-RU" sz="1100">
                <a:latin typeface="+mj-lt"/>
              </a:rPr>
              <a:t> </a:t>
            </a:r>
            <a:r>
              <a:rPr dirty="0" err="1" i="1" lang="ru-RU" sz="1100">
                <a:latin typeface="+mj-lt"/>
              </a:rPr>
              <a:t>Гулого</a:t>
            </a:r>
            <a:r>
              <a:rPr dirty="0" i="1" lang="ru-RU" sz="1100">
                <a:latin typeface="+mj-lt"/>
              </a:rPr>
              <a:t>-Гуленка в 1921 </a:t>
            </a:r>
            <a:r>
              <a:rPr dirty="0" err="1" i="1" lang="ru-RU" sz="1100">
                <a:latin typeface="+mj-lt"/>
              </a:rPr>
              <a:t>році</a:t>
            </a:r>
            <a:endParaRPr dirty="0" i="1" lang="x-none" sz="1100">
              <a:latin typeface="+mj-lt"/>
            </a:endParaRPr>
          </a:p>
        </p:txBody>
      </p:sp>
      <p:sp>
        <p:nvSpPr>
          <p:cNvPr id="21" name="Google Shape;106;p2">
            <a:extLst>
              <a:ext uri="{FF2B5EF4-FFF2-40B4-BE49-F238E27FC236}">
                <a16:creationId xmlns:a16="http://schemas.microsoft.com/office/drawing/2014/main" id="{10093313-9619-934F-ADC7-964D7C861468}"/>
              </a:ext>
            </a:extLst>
          </p:cNvPr>
          <p:cNvSpPr txBox="1">
            <a:spLocks/>
          </p:cNvSpPr>
          <p:nvPr/>
        </p:nvSpPr>
        <p:spPr>
          <a:xfrm>
            <a:off x="298105" y="131159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rtlCol="0" spcFirstLastPara="1" tIns="45700" vert="horz" wrap="square">
            <a:noAutofit/>
          </a:bodyPr>
          <a:lstStyle>
            <a:lvl1pPr algn="l" defTabSz="6858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b="1" dirty="0" lang="ru-RU" sz="2800">
                <a:sym typeface="Century Gothic"/>
              </a:rPr>
              <a:t> </a:t>
            </a:r>
            <a:r>
              <a:rPr b="1" dirty="0" lang="uk-UA" sz="2800">
                <a:sym typeface="Century Gothic"/>
              </a:rPr>
              <a:t>Андрій Гулий-</a:t>
            </a:r>
            <a:r>
              <a:rPr b="1" dirty="0" err="1" lang="uk-UA" sz="2800">
                <a:sym typeface="Century Gothic"/>
              </a:rPr>
              <a:t>Гуленко</a:t>
            </a:r>
            <a:r>
              <a:rPr b="1" dirty="0" lang="uk-UA" sz="2800">
                <a:sym typeface="Century Gothic"/>
              </a:rPr>
              <a:t> (1886 </a:t>
            </a:r>
            <a:r>
              <a:rPr b="1" dirty="0" lang="uk-UA" sz="2800"/>
              <a:t>– </a:t>
            </a:r>
            <a:r>
              <a:rPr b="1" dirty="0" lang="uk-UA" sz="2800">
                <a:sym typeface="Century Gothic"/>
              </a:rPr>
              <a:t>1929)</a:t>
            </a:r>
            <a:endParaRPr b="1" dirty="0" lang="uk-UA" sz="2800"/>
          </a:p>
        </p:txBody>
      </p:sp>
      <p:cxnSp>
        <p:nvCxnSpPr>
          <p:cNvPr id="22" name="Straight Arrow Connector 30">
            <a:extLst>
              <a:ext uri="{FF2B5EF4-FFF2-40B4-BE49-F238E27FC236}">
                <a16:creationId xmlns:a16="http://schemas.microsoft.com/office/drawing/2014/main" id="{75DF30EB-513A-4D4D-BDEF-8B581E5CEE8B}"/>
              </a:ext>
            </a:extLst>
          </p:cNvPr>
          <p:cNvCxnSpPr>
            <a:cxnSpLocks/>
          </p:cNvCxnSpPr>
          <p:nvPr/>
        </p:nvCxnSpPr>
        <p:spPr>
          <a:xfrm flipV="1">
            <a:off x="387671" y="2322819"/>
            <a:ext cx="0" cy="828000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3">
            <a:extLst>
              <a:ext uri="{FF2B5EF4-FFF2-40B4-BE49-F238E27FC236}">
                <a16:creationId xmlns:a16="http://schemas.microsoft.com/office/drawing/2014/main" id="{BAFF6C10-DBA3-BF4A-9C93-04818834ED42}"/>
              </a:ext>
            </a:extLst>
          </p:cNvPr>
          <p:cNvCxnSpPr>
            <a:cxnSpLocks/>
          </p:cNvCxnSpPr>
          <p:nvPr/>
        </p:nvCxnSpPr>
        <p:spPr>
          <a:xfrm flipV="1">
            <a:off x="385313" y="5202524"/>
            <a:ext cx="4717" cy="828000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30">
            <a:extLst>
              <a:ext uri="{FF2B5EF4-FFF2-40B4-BE49-F238E27FC236}">
                <a16:creationId xmlns:a16="http://schemas.microsoft.com/office/drawing/2014/main" id="{C1EA112E-771A-7449-B136-1F6A13B83894}"/>
              </a:ext>
            </a:extLst>
          </p:cNvPr>
          <p:cNvCxnSpPr>
            <a:cxnSpLocks/>
          </p:cNvCxnSpPr>
          <p:nvPr/>
        </p:nvCxnSpPr>
        <p:spPr>
          <a:xfrm flipV="1">
            <a:off x="387671" y="3282721"/>
            <a:ext cx="0" cy="828000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0">
            <a:extLst>
              <a:ext uri="{FF2B5EF4-FFF2-40B4-BE49-F238E27FC236}">
                <a16:creationId xmlns:a16="http://schemas.microsoft.com/office/drawing/2014/main" id="{820DBA6A-7198-B642-860A-7144DFA1DC8C}"/>
              </a:ext>
            </a:extLst>
          </p:cNvPr>
          <p:cNvCxnSpPr>
            <a:cxnSpLocks/>
          </p:cNvCxnSpPr>
          <p:nvPr/>
        </p:nvCxnSpPr>
        <p:spPr>
          <a:xfrm flipV="1">
            <a:off x="387671" y="4242623"/>
            <a:ext cx="0" cy="828000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597565"/>
      </p:ext>
    </p:extLst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227" cy="1588"/>
          </a:xfrm>
          <a:prstGeom prst="rect"/>
          <a:noFill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199E769-ADA3-174E-9219-E2D8DA58FF9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75" y="235639"/>
            <a:ext cx="784360" cy="7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Зображення, що містить малювання, стіл, знак&#10;&#10;Автоматично згенерований опис" id="15" name="Google Shape;92;p1">
            <a:extLst>
              <a:ext uri="{FF2B5EF4-FFF2-40B4-BE49-F238E27FC236}">
                <a16:creationId xmlns:a16="http://schemas.microsoft.com/office/drawing/2014/main" id="{DA8604F6-F0C4-5D40-B5C8-A6A048E1440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588" y="235639"/>
            <a:ext cx="2307592" cy="675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88;p1">
            <a:extLst>
              <a:ext uri="{FF2B5EF4-FFF2-40B4-BE49-F238E27FC236}">
                <a16:creationId xmlns:a16="http://schemas.microsoft.com/office/drawing/2014/main" id="{864FBE9D-2DEC-DF44-AF90-5120E01DFCD9}"/>
              </a:ext>
            </a:extLst>
          </p:cNvPr>
          <p:cNvGrpSpPr/>
          <p:nvPr/>
        </p:nvGrpSpPr>
        <p:grpSpPr>
          <a:xfrm>
            <a:off x="0" y="1026931"/>
            <a:ext cx="9144515" cy="5576233"/>
            <a:chOff x="-12784" y="1023005"/>
            <a:chExt cx="7844789" cy="5576233"/>
          </a:xfrm>
        </p:grpSpPr>
        <p:sp>
          <p:nvSpPr>
            <p:cNvPr id="23" name="Google Shape;89;p1">
              <a:extLst>
                <a:ext uri="{FF2B5EF4-FFF2-40B4-BE49-F238E27FC236}">
                  <a16:creationId xmlns:a16="http://schemas.microsoft.com/office/drawing/2014/main" id="{91CE4445-7C80-F84B-9D5A-4164DEB9334B}"/>
                </a:ext>
              </a:extLst>
            </p:cNvPr>
            <p:cNvSpPr/>
            <p:nvPr/>
          </p:nvSpPr>
          <p:spPr>
            <a:xfrm>
              <a:off x="-12342" y="1023005"/>
              <a:ext cx="7844347" cy="45719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91;p1">
              <a:extLst>
                <a:ext uri="{FF2B5EF4-FFF2-40B4-BE49-F238E27FC236}">
                  <a16:creationId xmlns:a16="http://schemas.microsoft.com/office/drawing/2014/main" id="{64490D85-BA25-014A-B3CE-3EE74608E85A}"/>
                </a:ext>
              </a:extLst>
            </p:cNvPr>
            <p:cNvSpPr/>
            <p:nvPr/>
          </p:nvSpPr>
          <p:spPr>
            <a:xfrm>
              <a:off x="-12784" y="6429375"/>
              <a:ext cx="7844347" cy="169863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" name="Google Shape;106;p2">
            <a:extLst>
              <a:ext uri="{FF2B5EF4-FFF2-40B4-BE49-F238E27FC236}">
                <a16:creationId xmlns:a16="http://schemas.microsoft.com/office/drawing/2014/main" id="{30C9E305-C638-BD4B-91BD-4268CB5CF1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8588" y="118819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rtlCol="0" spcFirstLastPara="1" tIns="45700" vert="horz" wrap="square">
            <a:noAutofit/>
          </a:bodyPr>
          <a:lstStyle/>
          <a:p>
            <a:pPr>
              <a:spcBef>
                <a:spcPts val="0"/>
              </a:spcBef>
            </a:pPr>
            <a:r>
              <a:rPr b="1" dirty="0" lang="ru-RU" sz="2800">
                <a:sym typeface="Century Gothic"/>
              </a:rPr>
              <a:t> </a:t>
            </a:r>
            <a:endParaRPr b="1" dirty="0" lang="uk-UA" sz="2800"/>
          </a:p>
        </p:txBody>
      </p:sp>
      <p:sp>
        <p:nvSpPr>
          <p:cNvPr id="16" name="Google Shape;108;p2">
            <a:extLst>
              <a:ext uri="{FF2B5EF4-FFF2-40B4-BE49-F238E27FC236}">
                <a16:creationId xmlns:a16="http://schemas.microsoft.com/office/drawing/2014/main" id="{4C4FBFE9-2543-B146-9049-CA4060EDD14E}"/>
              </a:ext>
            </a:extLst>
          </p:cNvPr>
          <p:cNvSpPr txBox="1">
            <a:spLocks noGrp="1"/>
          </p:cNvSpPr>
          <p:nvPr>
            <p:ph idx="1" sz="half"/>
          </p:nvPr>
        </p:nvSpPr>
        <p:spPr>
          <a:xfrm>
            <a:off x="289755" y="2431854"/>
            <a:ext cx="8409770" cy="3313159"/>
          </a:xfrm>
          <a:prstGeom prst="rect">
            <a:avLst/>
          </a:prstGeom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b="1" dirty="0" lang="uk-UA" sz="2400">
                <a:latin typeface="+mj-lt"/>
              </a:rPr>
              <a:t>Волинська група</a:t>
            </a:r>
          </a:p>
          <a:p>
            <a:pPr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dirty="0" lang="uk-UA" sz="1200">
              <a:latin typeface="+mj-lt"/>
            </a:endParaRP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2000">
                <a:latin typeface="+mj-lt"/>
                <a:sym typeface="Times New Roman"/>
              </a:rPr>
              <a:t>4 листопада перейшла польсько-радянський кордон</a:t>
            </a: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2000">
                <a:latin typeface="+mj-lt"/>
                <a:sym typeface="Times New Roman"/>
              </a:rPr>
              <a:t>7 листопада захопила залізничний вокзал і склади в Коростені</a:t>
            </a: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2000">
                <a:latin typeface="+mj-lt"/>
                <a:sym typeface="Times New Roman"/>
              </a:rPr>
              <a:t>місто не втримали і рушили на з’єднання з Подільською групою</a:t>
            </a: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2000">
                <a:latin typeface="+mj-lt"/>
                <a:sym typeface="Times New Roman"/>
              </a:rPr>
              <a:t>більшовики переслідували групу, запобігали встановленню контактів з повстанськими загонами</a:t>
            </a: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2000">
                <a:latin typeface="+mj-lt"/>
                <a:sym typeface="Arial"/>
              </a:rPr>
              <a:t>бійці обморозили ноги. Було вирішено повертатися до Польщі</a:t>
            </a:r>
          </a:p>
          <a:p>
            <a:pPr indent="-342900" lvl="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2000">
                <a:latin typeface="+mj-lt"/>
              </a:rPr>
              <a:t>17 листопада – </a:t>
            </a:r>
            <a:r>
              <a:rPr dirty="0" lang="uk-UA" sz="2000">
                <a:latin typeface="+mj-lt"/>
                <a:sym typeface="Century Gothic"/>
              </a:rPr>
              <a:t>бій з кіннотою Котовського під Малими Миньками, загинули понад 400 повстанців, 537 потрапили в полон до більшовиків</a:t>
            </a:r>
          </a:p>
          <a:p>
            <a:pPr indent="-342900" lvl="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2000">
                <a:latin typeface="+mj-lt"/>
                <a:sym typeface="Arial"/>
              </a:rPr>
              <a:t>18 листопада полонених перевели до містечка Базар</a:t>
            </a:r>
          </a:p>
        </p:txBody>
      </p:sp>
      <p:sp>
        <p:nvSpPr>
          <p:cNvPr id="17" name="Google Shape;106;p2">
            <a:extLst>
              <a:ext uri="{FF2B5EF4-FFF2-40B4-BE49-F238E27FC236}">
                <a16:creationId xmlns:a16="http://schemas.microsoft.com/office/drawing/2014/main" id="{1DD4F692-80F7-194B-9CC4-719851722F4B}"/>
              </a:ext>
            </a:extLst>
          </p:cNvPr>
          <p:cNvSpPr txBox="1">
            <a:spLocks/>
          </p:cNvSpPr>
          <p:nvPr/>
        </p:nvSpPr>
        <p:spPr>
          <a:xfrm>
            <a:off x="280988" y="134059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rtlCol="0" spcFirstLastPara="1" tIns="45700" vert="horz" wrap="square">
            <a:noAutofit/>
          </a:bodyPr>
          <a:lstStyle>
            <a:lvl1pPr algn="l" defTabSz="6858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b="1" dirty="0" err="1" lang="ru-RU" sz="2800">
                <a:sym typeface="Century Gothic"/>
              </a:rPr>
              <a:t>Ударна</a:t>
            </a:r>
            <a:r>
              <a:rPr b="1" dirty="0" lang="ru-RU" sz="2800">
                <a:sym typeface="Century Gothic"/>
              </a:rPr>
              <a:t> сила</a:t>
            </a:r>
            <a:endParaRPr b="1" dirty="0" lang="uk-UA" sz="2800"/>
          </a:p>
        </p:txBody>
      </p:sp>
    </p:spTree>
    <p:extLst>
      <p:ext uri="{BB962C8B-B14F-4D97-AF65-F5344CB8AC3E}">
        <p14:creationId xmlns:p14="http://schemas.microsoft.com/office/powerpoint/2010/main" val="757799700"/>
      </p:ext>
    </p:extLst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Ref idx="1001">
        <a:schemeClr val="bg1"/>
      </p:bgRef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8" y="1588"/>
            <a:ext cx="1227" cy="1588"/>
          </a:xfrm>
          <a:prstGeom prst="rect"/>
          <a:noFill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199E769-ADA3-174E-9219-E2D8DA58FF9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75" y="235639"/>
            <a:ext cx="784360" cy="7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Зображення, що містить малювання, стіл, знак&#10;&#10;Автоматично згенерований опис" id="15" name="Google Shape;92;p1">
            <a:extLst>
              <a:ext uri="{FF2B5EF4-FFF2-40B4-BE49-F238E27FC236}">
                <a16:creationId xmlns:a16="http://schemas.microsoft.com/office/drawing/2014/main" id="{DA8604F6-F0C4-5D40-B5C8-A6A048E14404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8588" y="235639"/>
            <a:ext cx="2307592" cy="675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88;p1">
            <a:extLst>
              <a:ext uri="{FF2B5EF4-FFF2-40B4-BE49-F238E27FC236}">
                <a16:creationId xmlns:a16="http://schemas.microsoft.com/office/drawing/2014/main" id="{864FBE9D-2DEC-DF44-AF90-5120E01DFCD9}"/>
              </a:ext>
            </a:extLst>
          </p:cNvPr>
          <p:cNvGrpSpPr/>
          <p:nvPr/>
        </p:nvGrpSpPr>
        <p:grpSpPr>
          <a:xfrm>
            <a:off x="0" y="1026931"/>
            <a:ext cx="9144515" cy="5576233"/>
            <a:chOff x="-12784" y="1023005"/>
            <a:chExt cx="7844789" cy="5576233"/>
          </a:xfrm>
        </p:grpSpPr>
        <p:sp>
          <p:nvSpPr>
            <p:cNvPr id="23" name="Google Shape;89;p1">
              <a:extLst>
                <a:ext uri="{FF2B5EF4-FFF2-40B4-BE49-F238E27FC236}">
                  <a16:creationId xmlns:a16="http://schemas.microsoft.com/office/drawing/2014/main" id="{91CE4445-7C80-F84B-9D5A-4164DEB9334B}"/>
                </a:ext>
              </a:extLst>
            </p:cNvPr>
            <p:cNvSpPr/>
            <p:nvPr/>
          </p:nvSpPr>
          <p:spPr>
            <a:xfrm>
              <a:off x="-12342" y="1023005"/>
              <a:ext cx="7844347" cy="45719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91;p1">
              <a:extLst>
                <a:ext uri="{FF2B5EF4-FFF2-40B4-BE49-F238E27FC236}">
                  <a16:creationId xmlns:a16="http://schemas.microsoft.com/office/drawing/2014/main" id="{64490D85-BA25-014A-B3CE-3EE74608E85A}"/>
                </a:ext>
              </a:extLst>
            </p:cNvPr>
            <p:cNvSpPr/>
            <p:nvPr/>
          </p:nvSpPr>
          <p:spPr>
            <a:xfrm>
              <a:off x="-12784" y="6429375"/>
              <a:ext cx="7844347" cy="169863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F961CD-3213-2541-A308-435378AC9DF7}"/>
              </a:ext>
            </a:extLst>
          </p:cNvPr>
          <p:cNvSpPr>
            <a:spLocks noGrp="1"/>
          </p:cNvSpPr>
          <p:nvPr>
            <p:ph idx="1" sz="half"/>
          </p:nvPr>
        </p:nvSpPr>
        <p:spPr>
          <a:xfrm>
            <a:off x="313339" y="2468479"/>
            <a:ext cx="3886200" cy="4351338"/>
          </a:xfrm>
        </p:spPr>
        <p:txBody>
          <a:bodyPr/>
          <a:lstStyle/>
          <a:p>
            <a:pPr indent="0" marL="0">
              <a:buNone/>
            </a:pPr>
            <a:endParaRPr dirty="0" lang="ru-RU" sz="2400">
              <a:sym typeface="Arial"/>
            </a:endParaRPr>
          </a:p>
          <a:p>
            <a:pPr algn="ctr" indent="0" marL="0">
              <a:buNone/>
            </a:pPr>
            <a:r>
              <a:rPr dirty="0" lang="ru-RU" sz="2400">
                <a:latin typeface="+mj-lt"/>
                <a:sym typeface="Arial"/>
              </a:rPr>
              <a:t>21 листопада 1921 року </a:t>
            </a:r>
          </a:p>
          <a:p>
            <a:pPr algn="ctr" indent="0" marL="0">
              <a:buNone/>
            </a:pPr>
            <a:r>
              <a:rPr dirty="0" lang="ru-RU" sz="2400">
                <a:latin typeface="+mj-lt"/>
                <a:ea typeface="Century Gothic"/>
                <a:cs typeface="Century Gothic"/>
                <a:sym typeface="Century Gothic"/>
              </a:rPr>
              <a:t>ВЧК  </a:t>
            </a:r>
            <a:r>
              <a:rPr dirty="0" err="1" lang="ru-RU" sz="2400">
                <a:latin typeface="+mj-lt"/>
                <a:sym typeface="Arial"/>
              </a:rPr>
              <a:t>розстріляла</a:t>
            </a:r>
            <a:r>
              <a:rPr dirty="0" lang="ru-RU" sz="2400">
                <a:latin typeface="+mj-lt"/>
                <a:sym typeface="Arial"/>
              </a:rPr>
              <a:t> </a:t>
            </a:r>
          </a:p>
          <a:p>
            <a:pPr algn="ctr" indent="0" marL="0">
              <a:buNone/>
            </a:pPr>
            <a:r>
              <a:rPr b="1" dirty="0" lang="ru-RU" sz="4000">
                <a:solidFill>
                  <a:srgbClr val="C00000"/>
                </a:solidFill>
                <a:sym typeface="Arial"/>
              </a:rPr>
              <a:t>361 </a:t>
            </a:r>
          </a:p>
          <a:p>
            <a:pPr algn="ctr" indent="0" marL="0">
              <a:buNone/>
            </a:pPr>
            <a:r>
              <a:rPr dirty="0" err="1" lang="ru-RU" sz="2400">
                <a:latin typeface="+mj-lt"/>
                <a:sym typeface="Arial"/>
              </a:rPr>
              <a:t>українського</a:t>
            </a:r>
            <a:r>
              <a:rPr dirty="0" lang="ru-RU" sz="2400">
                <a:latin typeface="+mj-lt"/>
                <a:sym typeface="Arial"/>
              </a:rPr>
              <a:t> </a:t>
            </a:r>
            <a:r>
              <a:rPr dirty="0" err="1" lang="ru-RU" sz="2400">
                <a:latin typeface="+mj-lt"/>
                <a:sym typeface="Arial"/>
              </a:rPr>
              <a:t>бійця</a:t>
            </a:r>
            <a:endParaRPr dirty="0" lang="x-none">
              <a:latin typeface="+mj-lt"/>
            </a:endParaRPr>
          </a:p>
        </p:txBody>
      </p:sp>
      <p:pic>
        <p:nvPicPr>
          <p:cNvPr descr="На меморіалі є тріщини та розходження між плитами / IGotoWorld" id="29714" name="Picture 18">
            <a:extLst>
              <a:ext uri="{FF2B5EF4-FFF2-40B4-BE49-F238E27FC236}">
                <a16:creationId xmlns:a16="http://schemas.microsoft.com/office/drawing/2014/main" id="{4358DC8C-102F-064E-BEE7-791DC5E2A06C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119" y="1827128"/>
            <a:ext cx="4405333" cy="367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8DC2F1-B1F7-ED46-930E-C8432D9E84B5}"/>
              </a:ext>
            </a:extLst>
          </p:cNvPr>
          <p:cNvSpPr txBox="1"/>
          <p:nvPr/>
        </p:nvSpPr>
        <p:spPr>
          <a:xfrm>
            <a:off x="5005450" y="5808159"/>
            <a:ext cx="28619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dirty="0" err="1" i="1" lang="ru-RU" strike="noStrike" sz="1200" u="none">
                <a:solidFill>
                  <a:srgbClr val="000000"/>
                </a:solidFill>
                <a:effectLst/>
                <a:latin typeface="+mj-lt"/>
              </a:rPr>
              <a:t>Меморіал</a:t>
            </a:r>
            <a:r>
              <a:rPr dirty="0" i="1" lang="ru-RU" strike="noStrike" sz="1200" u="none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dirty="0" err="1" i="1" lang="ru-RU" strike="noStrike" sz="1200" u="none">
                <a:solidFill>
                  <a:srgbClr val="000000"/>
                </a:solidFill>
                <a:effectLst/>
                <a:latin typeface="+mj-lt"/>
              </a:rPr>
              <a:t>пам'яті</a:t>
            </a:r>
            <a:r>
              <a:rPr dirty="0" i="1" lang="ru-RU" strike="noStrike" sz="1200" u="none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dirty="0" err="1" i="1" lang="ru-RU" strike="noStrike" sz="1200" u="none">
                <a:solidFill>
                  <a:srgbClr val="000000"/>
                </a:solidFill>
                <a:effectLst/>
                <a:latin typeface="+mj-lt"/>
              </a:rPr>
              <a:t>Героїв</a:t>
            </a:r>
            <a:r>
              <a:rPr dirty="0" i="1" lang="ru-RU" strike="noStrike" sz="1200" u="none">
                <a:solidFill>
                  <a:srgbClr val="000000"/>
                </a:solidFill>
                <a:effectLst/>
                <a:latin typeface="+mj-lt"/>
              </a:rPr>
              <a:t> Базару</a:t>
            </a:r>
          </a:p>
        </p:txBody>
      </p:sp>
      <p:cxnSp>
        <p:nvCxnSpPr>
          <p:cNvPr id="14" name="Straight Arrow Connector 19">
            <a:extLst>
              <a:ext uri="{FF2B5EF4-FFF2-40B4-BE49-F238E27FC236}">
                <a16:creationId xmlns:a16="http://schemas.microsoft.com/office/drawing/2014/main" id="{B5631532-1AAE-0C43-80A0-FE62184B3966}"/>
              </a:ext>
            </a:extLst>
          </p:cNvPr>
          <p:cNvCxnSpPr>
            <a:cxnSpLocks/>
          </p:cNvCxnSpPr>
          <p:nvPr/>
        </p:nvCxnSpPr>
        <p:spPr>
          <a:xfrm flipH="1">
            <a:off x="4544395" y="5493928"/>
            <a:ext cx="1" cy="707278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9">
            <a:extLst>
              <a:ext uri="{FF2B5EF4-FFF2-40B4-BE49-F238E27FC236}">
                <a16:creationId xmlns:a16="http://schemas.microsoft.com/office/drawing/2014/main" id="{B5631532-1AAE-0C43-80A0-FE62184B3966}"/>
              </a:ext>
            </a:extLst>
          </p:cNvPr>
          <p:cNvCxnSpPr>
            <a:cxnSpLocks/>
          </p:cNvCxnSpPr>
          <p:nvPr/>
        </p:nvCxnSpPr>
        <p:spPr>
          <a:xfrm>
            <a:off x="4572000" y="6201206"/>
            <a:ext cx="3728852" cy="0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106;p2">
            <a:extLst>
              <a:ext uri="{FF2B5EF4-FFF2-40B4-BE49-F238E27FC236}">
                <a16:creationId xmlns:a16="http://schemas.microsoft.com/office/drawing/2014/main" id="{5069CB25-6882-0E46-BDDA-A648CF4C2DB3}"/>
              </a:ext>
            </a:extLst>
          </p:cNvPr>
          <p:cNvSpPr txBox="1">
            <a:spLocks/>
          </p:cNvSpPr>
          <p:nvPr/>
        </p:nvSpPr>
        <p:spPr>
          <a:xfrm>
            <a:off x="280988" y="134059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rtlCol="0" spcFirstLastPara="1" tIns="45700" vert="horz" wrap="square">
            <a:noAutofit/>
          </a:bodyPr>
          <a:lstStyle>
            <a:lvl1pPr algn="l" defTabSz="6858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b="1" dirty="0" lang="ru-RU" sz="2800">
                <a:sym typeface="Century Gothic"/>
              </a:rPr>
              <a:t> </a:t>
            </a:r>
            <a:r>
              <a:rPr b="1" dirty="0" err="1" lang="ru-RU" sz="280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Під</a:t>
            </a:r>
            <a:r>
              <a:rPr b="1" dirty="0" lang="ru-RU" sz="280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 Базаром</a:t>
            </a:r>
            <a:endParaRPr b="1" dirty="0" lang="uk-UA" sz="2800"/>
          </a:p>
        </p:txBody>
      </p:sp>
    </p:spTree>
    <p:extLst>
      <p:ext uri="{BB962C8B-B14F-4D97-AF65-F5344CB8AC3E}">
        <p14:creationId xmlns:p14="http://schemas.microsoft.com/office/powerpoint/2010/main" val="2753751673"/>
      </p:ext>
    </p:extLst>
  </p:cSld>
  <p:clrMapOvr>
    <a:overrideClrMapping accent1="accent1" accent2="accent2" accent3="accent3" accent4="accent4" accent5="accent5" accent6="accent6" bg1="lt1" bg2="lt2" folHlink="folHlink" hlink="hlink" tx1="dk1" tx2="dk2"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8" name="Picture 16">
            <a:extLst>
              <a:ext uri="{FF2B5EF4-FFF2-40B4-BE49-F238E27FC236}">
                <a16:creationId xmlns:a16="http://schemas.microsoft.com/office/drawing/2014/main" id="{F7636A5C-E155-B24A-AE98-B0001B33F0EF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5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6930"/>
            <a:ext cx="9144000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ject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8" y="1588"/>
            <a:ext cx="1227" cy="1588"/>
          </a:xfrm>
          <a:prstGeom prst="rect"/>
          <a:noFill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199E769-ADA3-174E-9219-E2D8DA58FF9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75" y="235639"/>
            <a:ext cx="784360" cy="7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Зображення, що містить малювання, стіл, знак&#10;&#10;Автоматично згенерований опис" id="15" name="Google Shape;92;p1">
            <a:extLst>
              <a:ext uri="{FF2B5EF4-FFF2-40B4-BE49-F238E27FC236}">
                <a16:creationId xmlns:a16="http://schemas.microsoft.com/office/drawing/2014/main" id="{DA8604F6-F0C4-5D40-B5C8-A6A048E14404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8588" y="235639"/>
            <a:ext cx="2307592" cy="675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88;p1">
            <a:extLst>
              <a:ext uri="{FF2B5EF4-FFF2-40B4-BE49-F238E27FC236}">
                <a16:creationId xmlns:a16="http://schemas.microsoft.com/office/drawing/2014/main" id="{864FBE9D-2DEC-DF44-AF90-5120E01DFCD9}"/>
              </a:ext>
            </a:extLst>
          </p:cNvPr>
          <p:cNvGrpSpPr/>
          <p:nvPr/>
        </p:nvGrpSpPr>
        <p:grpSpPr>
          <a:xfrm>
            <a:off x="0" y="1026931"/>
            <a:ext cx="9144515" cy="5576233"/>
            <a:chOff x="-12784" y="1023005"/>
            <a:chExt cx="7844789" cy="5576233"/>
          </a:xfrm>
        </p:grpSpPr>
        <p:sp>
          <p:nvSpPr>
            <p:cNvPr id="23" name="Google Shape;89;p1">
              <a:extLst>
                <a:ext uri="{FF2B5EF4-FFF2-40B4-BE49-F238E27FC236}">
                  <a16:creationId xmlns:a16="http://schemas.microsoft.com/office/drawing/2014/main" id="{91CE4445-7C80-F84B-9D5A-4164DEB9334B}"/>
                </a:ext>
              </a:extLst>
            </p:cNvPr>
            <p:cNvSpPr/>
            <p:nvPr/>
          </p:nvSpPr>
          <p:spPr>
            <a:xfrm>
              <a:off x="-12342" y="1023005"/>
              <a:ext cx="7844347" cy="45719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91;p1">
              <a:extLst>
                <a:ext uri="{FF2B5EF4-FFF2-40B4-BE49-F238E27FC236}">
                  <a16:creationId xmlns:a16="http://schemas.microsoft.com/office/drawing/2014/main" id="{64490D85-BA25-014A-B3CE-3EE74608E85A}"/>
                </a:ext>
              </a:extLst>
            </p:cNvPr>
            <p:cNvSpPr/>
            <p:nvPr/>
          </p:nvSpPr>
          <p:spPr>
            <a:xfrm>
              <a:off x="-12784" y="6429375"/>
              <a:ext cx="7844347" cy="169863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EE2358E1-C2E7-E640-8174-73ED19D86200}"/>
              </a:ext>
            </a:extLst>
          </p:cNvPr>
          <p:cNvSpPr txBox="1"/>
          <p:nvPr/>
        </p:nvSpPr>
        <p:spPr>
          <a:xfrm>
            <a:off x="166257" y="2479044"/>
            <a:ext cx="767145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 lvl="0" marL="546100"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err="1" lang="ru-RU" sz="1800">
                <a:solidFill>
                  <a:schemeClr val="tx1"/>
                </a:solidFill>
                <a:latin typeface="+mj-lt"/>
              </a:rPr>
              <a:t>Тютюнник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, 120 старшин і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козаків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зі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штабом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Волинської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групи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вирвалися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з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оточення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і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повернулися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в Польщу </a:t>
            </a:r>
          </a:p>
          <a:p>
            <a:pPr indent="-342900" lvl="0" marL="546100"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1800">
                <a:solidFill>
                  <a:schemeClr val="tx1"/>
                </a:solidFill>
                <a:latin typeface="+mj-lt"/>
              </a:rPr>
              <a:t>Подільська група здійснила зворотній рейд і </a:t>
            </a:r>
            <a:r>
              <a:rPr dirty="0" lang="uk-UA" sz="1800">
                <a:solidFill>
                  <a:schemeClr val="tx1"/>
                </a:solidFill>
                <a:latin typeface="+mj-lt"/>
                <a:sym typeface="Arial"/>
              </a:rPr>
              <a:t>6 грудня також повернулася до Польщі</a:t>
            </a:r>
          </a:p>
          <a:p>
            <a:pPr indent="-342900" lvl="0" marL="546100"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1800">
                <a:solidFill>
                  <a:schemeClr val="tx1"/>
                </a:solidFill>
                <a:latin typeface="+mj-lt"/>
              </a:rPr>
              <a:t>частина бійців Армії УНР організувала на Житомирщині Волинську повстанську армію і в 1922 році продовжила боротьбу</a:t>
            </a:r>
          </a:p>
          <a:p>
            <a:pPr indent="-342900" lvl="0" marL="546100"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1800">
                <a:solidFill>
                  <a:schemeClr val="tx1"/>
                </a:solidFill>
                <a:latin typeface="+mj-lt"/>
              </a:rPr>
              <a:t>партизанський </a:t>
            </a:r>
            <a:r>
              <a:rPr dirty="0" lang="uk-UA" sz="1800">
                <a:solidFill>
                  <a:schemeClr val="tx1"/>
                </a:solidFill>
                <a:latin typeface="+mj-lt"/>
                <a:sym typeface="Arial"/>
              </a:rPr>
              <a:t>рух тривав до 1923 року – </a:t>
            </a:r>
            <a:r>
              <a:rPr dirty="0" err="1" lang="uk-UA" sz="1800">
                <a:solidFill>
                  <a:schemeClr val="tx1"/>
                </a:solidFill>
                <a:latin typeface="+mj-lt"/>
                <a:sym typeface="Arial"/>
              </a:rPr>
              <a:t>Холодноярська</a:t>
            </a:r>
            <a:r>
              <a:rPr dirty="0" lang="uk-UA" sz="1800">
                <a:solidFill>
                  <a:schemeClr val="tx1"/>
                </a:solidFill>
                <a:latin typeface="+mj-lt"/>
                <a:sym typeface="Arial"/>
              </a:rPr>
              <a:t> республіка (Черкащина), загони 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Якова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Гальчевського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-Орла (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Поділля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),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Івана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Трейка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(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Київщина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), Семена Заболотного (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Поділля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,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Одещина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),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братів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Вовків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(Полтавщина),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Ващенка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(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Сумщина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)</a:t>
            </a:r>
          </a:p>
          <a:p>
            <a:pPr indent="-342900" lvl="0" marL="546100"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ru-RU" sz="1800">
                <a:solidFill>
                  <a:schemeClr val="tx1"/>
                </a:solidFill>
                <a:latin typeface="+mj-lt"/>
              </a:rPr>
              <a:t>Степан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Блажевський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, Лука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Клітка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,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продовжували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спротив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більшовицьким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окупантам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 до початку 1930-х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років</a:t>
            </a:r>
            <a:endParaRPr dirty="0" lang="uk-UA" sz="1800">
              <a:solidFill>
                <a:schemeClr val="tx1"/>
              </a:solidFill>
              <a:latin typeface="+mj-lt"/>
              <a:sym typeface="Arial"/>
            </a:endParaRPr>
          </a:p>
        </p:txBody>
      </p:sp>
      <p:sp>
        <p:nvSpPr>
          <p:cNvPr id="12" name="Google Shape;106;p2">
            <a:extLst>
              <a:ext uri="{FF2B5EF4-FFF2-40B4-BE49-F238E27FC236}">
                <a16:creationId xmlns:a16="http://schemas.microsoft.com/office/drawing/2014/main" id="{FA30E754-291A-F446-AF3A-F6E5F9B936DA}"/>
              </a:ext>
            </a:extLst>
          </p:cNvPr>
          <p:cNvSpPr txBox="1">
            <a:spLocks/>
          </p:cNvSpPr>
          <p:nvPr/>
        </p:nvSpPr>
        <p:spPr>
          <a:xfrm>
            <a:off x="280988" y="134059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rtlCol="0" spcFirstLastPara="1" tIns="45700" vert="horz" wrap="square">
            <a:noAutofit/>
          </a:bodyPr>
          <a:lstStyle>
            <a:lvl1pPr algn="l" defTabSz="6858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b="1" dirty="0" lang="ru-RU" sz="2800">
                <a:sym typeface="Century Gothic"/>
              </a:rPr>
              <a:t> </a:t>
            </a:r>
            <a:r>
              <a:rPr b="1" dirty="0" err="1" lang="ru-RU" sz="2800">
                <a:ea typeface="Century Gothic"/>
                <a:cs typeface="Century Gothic"/>
                <a:sym typeface="Century Gothic"/>
              </a:rPr>
              <a:t>Після</a:t>
            </a:r>
            <a:r>
              <a:rPr b="1" dirty="0" lang="ru-RU" sz="2800">
                <a:ea typeface="Century Gothic"/>
                <a:cs typeface="Century Gothic"/>
                <a:sym typeface="Century Gothic"/>
              </a:rPr>
              <a:t> Базару</a:t>
            </a:r>
            <a:endParaRPr b="1" dirty="0" lang="uk-UA" sz="2800"/>
          </a:p>
        </p:txBody>
      </p:sp>
    </p:spTree>
    <p:extLst>
      <p:ext uri="{BB962C8B-B14F-4D97-AF65-F5344CB8AC3E}">
        <p14:creationId xmlns:p14="http://schemas.microsoft.com/office/powerpoint/2010/main" val="1152746362"/>
      </p:ext>
    </p:extLst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227" cy="1588"/>
          </a:xfrm>
          <a:prstGeom prst="rect"/>
          <a:noFill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199E769-ADA3-174E-9219-E2D8DA58FF9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75" y="235639"/>
            <a:ext cx="784360" cy="7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Зображення, що містить малювання, стіл, знак&#10;&#10;Автоматично згенерований опис" id="15" name="Google Shape;92;p1">
            <a:extLst>
              <a:ext uri="{FF2B5EF4-FFF2-40B4-BE49-F238E27FC236}">
                <a16:creationId xmlns:a16="http://schemas.microsoft.com/office/drawing/2014/main" id="{DA8604F6-F0C4-5D40-B5C8-A6A048E1440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588" y="235639"/>
            <a:ext cx="2307592" cy="675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88;p1">
            <a:extLst>
              <a:ext uri="{FF2B5EF4-FFF2-40B4-BE49-F238E27FC236}">
                <a16:creationId xmlns:a16="http://schemas.microsoft.com/office/drawing/2014/main" id="{864FBE9D-2DEC-DF44-AF90-5120E01DFCD9}"/>
              </a:ext>
            </a:extLst>
          </p:cNvPr>
          <p:cNvGrpSpPr/>
          <p:nvPr/>
        </p:nvGrpSpPr>
        <p:grpSpPr>
          <a:xfrm>
            <a:off x="0" y="1026931"/>
            <a:ext cx="9144515" cy="5576233"/>
            <a:chOff x="-12784" y="1023005"/>
            <a:chExt cx="7844789" cy="5576233"/>
          </a:xfrm>
        </p:grpSpPr>
        <p:sp>
          <p:nvSpPr>
            <p:cNvPr id="23" name="Google Shape;89;p1">
              <a:extLst>
                <a:ext uri="{FF2B5EF4-FFF2-40B4-BE49-F238E27FC236}">
                  <a16:creationId xmlns:a16="http://schemas.microsoft.com/office/drawing/2014/main" id="{91CE4445-7C80-F84B-9D5A-4164DEB9334B}"/>
                </a:ext>
              </a:extLst>
            </p:cNvPr>
            <p:cNvSpPr/>
            <p:nvPr/>
          </p:nvSpPr>
          <p:spPr>
            <a:xfrm>
              <a:off x="-12342" y="1023005"/>
              <a:ext cx="7844347" cy="45719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91;p1">
              <a:extLst>
                <a:ext uri="{FF2B5EF4-FFF2-40B4-BE49-F238E27FC236}">
                  <a16:creationId xmlns:a16="http://schemas.microsoft.com/office/drawing/2014/main" id="{64490D85-BA25-014A-B3CE-3EE74608E85A}"/>
                </a:ext>
              </a:extLst>
            </p:cNvPr>
            <p:cNvSpPr/>
            <p:nvPr/>
          </p:nvSpPr>
          <p:spPr>
            <a:xfrm>
              <a:off x="-12784" y="6429375"/>
              <a:ext cx="7844347" cy="169863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6;p2">
            <a:extLst>
              <a:ext uri="{FF2B5EF4-FFF2-40B4-BE49-F238E27FC236}">
                <a16:creationId xmlns:a16="http://schemas.microsoft.com/office/drawing/2014/main" id="{B1E638F5-D538-6043-8520-AF7367A7A3DA}"/>
              </a:ext>
            </a:extLst>
          </p:cNvPr>
          <p:cNvSpPr txBox="1">
            <a:spLocks/>
          </p:cNvSpPr>
          <p:nvPr/>
        </p:nvSpPr>
        <p:spPr>
          <a:xfrm>
            <a:off x="280988" y="134059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rtlCol="0" spcFirstLastPara="1" tIns="45700" vert="horz" wrap="square">
            <a:noAutofit/>
          </a:bodyPr>
          <a:lstStyle>
            <a:lvl1pPr algn="l" defTabSz="6858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b="1" dirty="0" lang="ru-RU" sz="2800">
                <a:sym typeface="Century Gothic"/>
              </a:rPr>
              <a:t> </a:t>
            </a:r>
            <a:r>
              <a:rPr b="1" dirty="0" lang="ru-RU" sz="280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Причини </a:t>
            </a:r>
            <a:r>
              <a:rPr b="1" dirty="0" err="1" lang="ru-RU" sz="2800">
                <a:solidFill>
                  <a:schemeClr val="dk1"/>
                </a:solidFill>
                <a:ea typeface="Century Gothic"/>
                <a:cs typeface="Century Gothic"/>
                <a:sym typeface="Century Gothic"/>
              </a:rPr>
              <a:t>невдачі</a:t>
            </a:r>
            <a:endParaRPr b="1" dirty="0" lang="uk-UA" sz="2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D132C9-B7D5-304C-8C8B-7407F431CE50}"/>
              </a:ext>
            </a:extLst>
          </p:cNvPr>
          <p:cNvSpPr txBox="1"/>
          <p:nvPr/>
        </p:nvSpPr>
        <p:spPr>
          <a:xfrm>
            <a:off x="166257" y="2479044"/>
            <a:ext cx="767145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 lvl="0" marL="546100"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err="1" lang="ru-RU" sz="1800">
                <a:solidFill>
                  <a:schemeClr val="tx1"/>
                </a:solidFill>
                <a:latin typeface="+mj-lt"/>
              </a:rPr>
              <a:t>Несприятливі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зовнішньополітичні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обставини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,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зокрема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,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невиконання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Польщею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обіцянки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надати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широку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підтримку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повстанському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центрові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.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Польська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допомога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в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зброї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та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фінансах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виявилася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недостатньою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.</a:t>
            </a:r>
          </a:p>
          <a:p>
            <a:pPr indent="-342900" lvl="0" marL="546100"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err="1" lang="ru-RU" sz="1800">
                <a:solidFill>
                  <a:schemeClr val="tx1"/>
                </a:solidFill>
                <a:latin typeface="+mj-lt"/>
              </a:rPr>
              <a:t>Запровадження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непу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й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оголошення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амністії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більшовиками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призвели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до того,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що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селяни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відійшли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від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масового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повстанського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руху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, приток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добровольців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до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партизанських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лав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під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час Другого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Зимового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походу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був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дуже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слабким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. </a:t>
            </a:r>
          </a:p>
          <a:p>
            <a:pPr indent="-342900" lvl="0" marL="546100"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ru-RU" sz="1800">
                <a:solidFill>
                  <a:schemeClr val="tx1"/>
                </a:solidFill>
                <a:latin typeface="+mj-lt"/>
              </a:rPr>
              <a:t>Через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недостатню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протидію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більшовицьким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агентурно-оперативним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спецзаходам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і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порушення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  правил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конспірації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з боку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повстанців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чекісти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змогли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проникнути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в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підпільні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штаби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,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викрити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плани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ППШ,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ліквідувати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ЦУПКОМ та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інші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організації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. </a:t>
            </a:r>
          </a:p>
          <a:p>
            <a:pPr indent="-342900" lvl="0" marL="546100"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err="1" lang="ru-RU" sz="1800">
                <a:solidFill>
                  <a:schemeClr val="tx1"/>
                </a:solidFill>
                <a:latin typeface="+mj-lt"/>
              </a:rPr>
              <a:t>Червона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армія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мала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суттєву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перевагу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в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живіи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̆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силі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,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кількості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озброєння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та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обмундирування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7238185"/>
      </p:ext>
    </p:extLst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227" cy="1588"/>
          </a:xfrm>
          <a:prstGeom prst="rect"/>
          <a:noFill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199E769-ADA3-174E-9219-E2D8DA58FF9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75" y="235639"/>
            <a:ext cx="784360" cy="7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Зображення, що містить малювання, стіл, знак&#10;&#10;Автоматично згенерований опис" id="15" name="Google Shape;92;p1">
            <a:extLst>
              <a:ext uri="{FF2B5EF4-FFF2-40B4-BE49-F238E27FC236}">
                <a16:creationId xmlns:a16="http://schemas.microsoft.com/office/drawing/2014/main" id="{DA8604F6-F0C4-5D40-B5C8-A6A048E1440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588" y="235639"/>
            <a:ext cx="2307592" cy="675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88;p1">
            <a:extLst>
              <a:ext uri="{FF2B5EF4-FFF2-40B4-BE49-F238E27FC236}">
                <a16:creationId xmlns:a16="http://schemas.microsoft.com/office/drawing/2014/main" id="{864FBE9D-2DEC-DF44-AF90-5120E01DFCD9}"/>
              </a:ext>
            </a:extLst>
          </p:cNvPr>
          <p:cNvGrpSpPr/>
          <p:nvPr/>
        </p:nvGrpSpPr>
        <p:grpSpPr>
          <a:xfrm>
            <a:off x="0" y="1026931"/>
            <a:ext cx="9144515" cy="5576233"/>
            <a:chOff x="-12784" y="1023005"/>
            <a:chExt cx="7844789" cy="5576233"/>
          </a:xfrm>
        </p:grpSpPr>
        <p:sp>
          <p:nvSpPr>
            <p:cNvPr id="23" name="Google Shape;89;p1">
              <a:extLst>
                <a:ext uri="{FF2B5EF4-FFF2-40B4-BE49-F238E27FC236}">
                  <a16:creationId xmlns:a16="http://schemas.microsoft.com/office/drawing/2014/main" id="{91CE4445-7C80-F84B-9D5A-4164DEB9334B}"/>
                </a:ext>
              </a:extLst>
            </p:cNvPr>
            <p:cNvSpPr/>
            <p:nvPr/>
          </p:nvSpPr>
          <p:spPr>
            <a:xfrm>
              <a:off x="-12342" y="1023005"/>
              <a:ext cx="7844347" cy="45719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91;p1">
              <a:extLst>
                <a:ext uri="{FF2B5EF4-FFF2-40B4-BE49-F238E27FC236}">
                  <a16:creationId xmlns:a16="http://schemas.microsoft.com/office/drawing/2014/main" id="{64490D85-BA25-014A-B3CE-3EE74608E85A}"/>
                </a:ext>
              </a:extLst>
            </p:cNvPr>
            <p:cNvSpPr/>
            <p:nvPr/>
          </p:nvSpPr>
          <p:spPr>
            <a:xfrm>
              <a:off x="-12784" y="6429375"/>
              <a:ext cx="7844347" cy="169863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411;gfb530b143f_0_148">
            <a:extLst>
              <a:ext uri="{FF2B5EF4-FFF2-40B4-BE49-F238E27FC236}">
                <a16:creationId xmlns:a16="http://schemas.microsoft.com/office/drawing/2014/main" id="{F320D418-6F94-5449-A88A-08E89D24D8BE}"/>
              </a:ext>
            </a:extLst>
          </p:cNvPr>
          <p:cNvSpPr txBox="1"/>
          <p:nvPr/>
        </p:nvSpPr>
        <p:spPr>
          <a:xfrm>
            <a:off x="3063832" y="2188998"/>
            <a:ext cx="6020789" cy="5355282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indent="-387350" marL="400050"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1800">
                <a:solidFill>
                  <a:schemeClr val="tx1"/>
                </a:solidFill>
                <a:latin typeface="+mj-lt"/>
              </a:rPr>
              <a:t>Героїчна сторінка історії українського державотворення. Відвага і самопожертва учасників є взірцем виконання обов’язку перед народом і державою. </a:t>
            </a:r>
          </a:p>
          <a:p>
            <a:pPr indent="-387350" marL="400050"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1800">
                <a:solidFill>
                  <a:schemeClr val="tx1"/>
                </a:solidFill>
                <a:latin typeface="+mj-lt"/>
              </a:rPr>
              <a:t>Вважається заключним акордом Української революції 1917–1921 років. Це – остання спроба  відвоювати самостійність України зі зброєю в руках. </a:t>
            </a:r>
          </a:p>
          <a:p>
            <a:pPr indent="-387350" marL="400050"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1800">
                <a:solidFill>
                  <a:schemeClr val="tx1"/>
                </a:solidFill>
                <a:latin typeface="+mj-lt"/>
              </a:rPr>
              <a:t>Надихав подальші покоління борців за незалежність у ХХ столітті на підпільну боротьбу проти окупантів.</a:t>
            </a:r>
          </a:p>
          <a:p>
            <a:pPr indent="-387350" marL="400050"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1800">
                <a:solidFill>
                  <a:schemeClr val="tx1"/>
                </a:solidFill>
                <a:latin typeface="+mj-lt"/>
              </a:rPr>
              <a:t>Українська </a:t>
            </a:r>
            <a:r>
              <a:rPr dirty="0" err="1" lang="uk-UA" sz="1800">
                <a:solidFill>
                  <a:schemeClr val="tx1"/>
                </a:solidFill>
                <a:latin typeface="+mj-lt"/>
              </a:rPr>
              <a:t>повстанча</a:t>
            </a:r>
            <a:r>
              <a:rPr dirty="0" lang="uk-UA" sz="1800">
                <a:solidFill>
                  <a:schemeClr val="tx1"/>
                </a:solidFill>
                <a:latin typeface="+mj-lt"/>
              </a:rPr>
              <a:t> армія дала назву Волинській повстанській армії та Українській повстанській армії, які боролися за відновлення Української держави з двома тоталітарними режимами.</a:t>
            </a:r>
          </a:p>
          <a:p>
            <a:pPr indent="-387350" marL="400050"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ru-RU" sz="1800">
                <a:solidFill>
                  <a:schemeClr val="tx1"/>
                </a:solidFill>
                <a:latin typeface="+mj-lt"/>
              </a:rPr>
              <a:t>23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серпня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2021 року 38-му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зенітному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ракетному полку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присвоєно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ім’я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генерал-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хорунжого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Юрія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800">
                <a:solidFill>
                  <a:schemeClr val="tx1"/>
                </a:solidFill>
                <a:latin typeface="+mj-lt"/>
              </a:rPr>
              <a:t>Тютюнника</a:t>
            </a:r>
            <a:r>
              <a:rPr dirty="0" lang="ru-RU" sz="1800">
                <a:solidFill>
                  <a:schemeClr val="tx1"/>
                </a:solidFill>
                <a:latin typeface="+mj-lt"/>
              </a:rPr>
              <a:t>.</a:t>
            </a:r>
            <a:endParaRPr dirty="0" lang="uk-UA" sz="1800">
              <a:solidFill>
                <a:schemeClr val="tx1"/>
              </a:solidFill>
              <a:latin typeface="+mj-lt"/>
            </a:endParaRPr>
          </a:p>
          <a:p>
            <a:r>
              <a:rPr dirty="0" lang="ru-RU" sz="2800">
                <a:highlight>
                  <a:srgbClr val="FFFFFF"/>
                </a:highlight>
              </a:rPr>
              <a:t/>
            </a:r>
            <a:br>
              <a:rPr dirty="0" lang="ru-RU" sz="2800">
                <a:highlight>
                  <a:srgbClr val="FFFFFF"/>
                </a:highlight>
              </a:rPr>
            </a:br>
            <a:r>
              <a:rPr dirty="0" lang="ru-RU" sz="2800">
                <a:highlight>
                  <a:srgbClr val="FFFFFF"/>
                </a:highlight>
              </a:rPr>
              <a:t/>
            </a:r>
            <a:br>
              <a:rPr dirty="0" lang="ru-RU" sz="2800">
                <a:highlight>
                  <a:srgbClr val="FFFFFF"/>
                </a:highlight>
              </a:rPr>
            </a:br>
            <a:endParaRPr dirty="0" sz="28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Від початку... - Український інститут національної пам&amp;#39;яті | Facebook" id="31767" name="Picture 23">
            <a:extLst>
              <a:ext uri="{FF2B5EF4-FFF2-40B4-BE49-F238E27FC236}">
                <a16:creationId xmlns:a16="http://schemas.microsoft.com/office/drawing/2014/main" id="{95D199AF-9A80-7649-9A91-14026A8736CD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30" y="2346437"/>
            <a:ext cx="2792543" cy="394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06;p2">
            <a:extLst>
              <a:ext uri="{FF2B5EF4-FFF2-40B4-BE49-F238E27FC236}">
                <a16:creationId xmlns:a16="http://schemas.microsoft.com/office/drawing/2014/main" id="{044E6153-8123-E841-84B9-2AF78A140FEF}"/>
              </a:ext>
            </a:extLst>
          </p:cNvPr>
          <p:cNvSpPr txBox="1">
            <a:spLocks/>
          </p:cNvSpPr>
          <p:nvPr/>
        </p:nvSpPr>
        <p:spPr>
          <a:xfrm>
            <a:off x="280988" y="134059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rtlCol="0" spcFirstLastPara="1" tIns="45700" vert="horz" wrap="square">
            <a:noAutofit/>
          </a:bodyPr>
          <a:lstStyle>
            <a:lvl1pPr algn="l" defTabSz="6858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b="1" dirty="0" err="1" lang="ru-RU" sz="2800">
                <a:sym typeface="Century Gothic"/>
              </a:rPr>
              <a:t>Пам’ять</a:t>
            </a:r>
            <a:r>
              <a:rPr b="1" dirty="0" lang="ru-RU" sz="2800">
                <a:sym typeface="Century Gothic"/>
              </a:rPr>
              <a:t> про </a:t>
            </a:r>
            <a:r>
              <a:rPr b="1" dirty="0" err="1" lang="ru-RU" sz="2800">
                <a:sym typeface="Century Gothic"/>
              </a:rPr>
              <a:t>Другий</a:t>
            </a:r>
            <a:r>
              <a:rPr b="1" dirty="0" lang="ru-RU" sz="2800">
                <a:sym typeface="Century Gothic"/>
              </a:rPr>
              <a:t> Зимовий </a:t>
            </a:r>
            <a:r>
              <a:rPr b="1" dirty="0" err="1" lang="ru-RU" sz="2800">
                <a:sym typeface="Century Gothic"/>
              </a:rPr>
              <a:t>похід</a:t>
            </a:r>
            <a:endParaRPr b="1" dirty="0" lang="uk-UA" sz="2800"/>
          </a:p>
        </p:txBody>
      </p:sp>
    </p:spTree>
    <p:extLst>
      <p:ext uri="{BB962C8B-B14F-4D97-AF65-F5344CB8AC3E}">
        <p14:creationId xmlns:p14="http://schemas.microsoft.com/office/powerpoint/2010/main" val="2928337438"/>
      </p:ext>
    </p:extLst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227" cy="1588"/>
          </a:xfrm>
          <a:prstGeom prst="rect"/>
          <a:noFill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199E769-ADA3-174E-9219-E2D8DA58FF9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75" y="235639"/>
            <a:ext cx="784360" cy="7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Зображення, що містить малювання, стіл, знак&#10;&#10;Автоматично згенерований опис" id="15" name="Google Shape;92;p1">
            <a:extLst>
              <a:ext uri="{FF2B5EF4-FFF2-40B4-BE49-F238E27FC236}">
                <a16:creationId xmlns:a16="http://schemas.microsoft.com/office/drawing/2014/main" id="{DA8604F6-F0C4-5D40-B5C8-A6A048E1440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588" y="235639"/>
            <a:ext cx="2307592" cy="6757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88;p1">
            <a:extLst>
              <a:ext uri="{FF2B5EF4-FFF2-40B4-BE49-F238E27FC236}">
                <a16:creationId xmlns:a16="http://schemas.microsoft.com/office/drawing/2014/main" id="{864FBE9D-2DEC-DF44-AF90-5120E01DFCD9}"/>
              </a:ext>
            </a:extLst>
          </p:cNvPr>
          <p:cNvGrpSpPr/>
          <p:nvPr/>
        </p:nvGrpSpPr>
        <p:grpSpPr>
          <a:xfrm>
            <a:off x="0" y="1026931"/>
            <a:ext cx="9144515" cy="5576233"/>
            <a:chOff x="-12784" y="1023005"/>
            <a:chExt cx="7844789" cy="5576233"/>
          </a:xfrm>
        </p:grpSpPr>
        <p:sp>
          <p:nvSpPr>
            <p:cNvPr id="23" name="Google Shape;89;p1">
              <a:extLst>
                <a:ext uri="{FF2B5EF4-FFF2-40B4-BE49-F238E27FC236}">
                  <a16:creationId xmlns:a16="http://schemas.microsoft.com/office/drawing/2014/main" id="{91CE4445-7C80-F84B-9D5A-4164DEB9334B}"/>
                </a:ext>
              </a:extLst>
            </p:cNvPr>
            <p:cNvSpPr/>
            <p:nvPr/>
          </p:nvSpPr>
          <p:spPr>
            <a:xfrm>
              <a:off x="-12342" y="1023005"/>
              <a:ext cx="7844347" cy="45719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91;p1">
              <a:extLst>
                <a:ext uri="{FF2B5EF4-FFF2-40B4-BE49-F238E27FC236}">
                  <a16:creationId xmlns:a16="http://schemas.microsoft.com/office/drawing/2014/main" id="{64490D85-BA25-014A-B3CE-3EE74608E85A}"/>
                </a:ext>
              </a:extLst>
            </p:cNvPr>
            <p:cNvSpPr/>
            <p:nvPr/>
          </p:nvSpPr>
          <p:spPr>
            <a:xfrm>
              <a:off x="-12784" y="6429375"/>
              <a:ext cx="7844347" cy="169863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411;gfb530b143f_0_148">
            <a:extLst>
              <a:ext uri="{FF2B5EF4-FFF2-40B4-BE49-F238E27FC236}">
                <a16:creationId xmlns:a16="http://schemas.microsoft.com/office/drawing/2014/main" id="{F320D418-6F94-5449-A88A-08E89D24D8BE}"/>
              </a:ext>
            </a:extLst>
          </p:cNvPr>
          <p:cNvSpPr txBox="1"/>
          <p:nvPr/>
        </p:nvSpPr>
        <p:spPr>
          <a:xfrm>
            <a:off x="267181" y="2157995"/>
            <a:ext cx="8644354" cy="35394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rIns="91425" spcFirstLastPara="1" tIns="91425" wrap="square">
            <a:spAutoFit/>
          </a:bodyPr>
          <a:lstStyle/>
          <a:p>
            <a:pPr fontAlgn="base" indent="-171450" marL="171450">
              <a:buFont charset="2" panose="05000000000000000000" pitchFamily="2" typeface="Wingdings"/>
              <a:buChar char="v"/>
            </a:pPr>
            <a:r>
              <a:rPr dirty="0" lang="uk-UA" sz="1200">
                <a:solidFill>
                  <a:schemeClr val="tx1"/>
                </a:solidFill>
                <a:latin typeface="+mj-lt"/>
              </a:rPr>
              <a:t>Василенко В. Підготовка антибільшовицького повстання в Україні у 1921 р. (за документами ГДА СБУ)</a:t>
            </a:r>
          </a:p>
          <a:p>
            <a:pPr fontAlgn="base" indent="-171450" marL="171450">
              <a:buFont charset="2" panose="05000000000000000000" pitchFamily="2" typeface="Wingdings"/>
              <a:buChar char="v"/>
            </a:pPr>
            <a:r>
              <a:rPr dirty="0" err="1" lang="uk-UA" sz="1200">
                <a:solidFill>
                  <a:schemeClr val="tx1"/>
                </a:solidFill>
                <a:latin typeface="+mj-lt"/>
              </a:rPr>
              <a:t>Веремійчук</a:t>
            </a:r>
            <a:r>
              <a:rPr dirty="0" lang="uk-UA" sz="1200">
                <a:solidFill>
                  <a:schemeClr val="tx1"/>
                </a:solidFill>
                <a:latin typeface="+mj-lt"/>
              </a:rPr>
              <a:t> О. Другий Зимовий похід або Листопадовий рейд</a:t>
            </a:r>
          </a:p>
          <a:p>
            <a:pPr fontAlgn="base" indent="-171450" marL="171450">
              <a:buFont charset="2" panose="05000000000000000000" pitchFamily="2" typeface="Wingdings"/>
              <a:buChar char="v"/>
            </a:pPr>
            <a:r>
              <a:rPr dirty="0" lang="uk-UA" sz="1200">
                <a:solidFill>
                  <a:schemeClr val="tx1"/>
                </a:solidFill>
                <a:latin typeface="+mj-lt"/>
              </a:rPr>
              <a:t>“Готуймося же до останнього рішучого бою”. Виставка документів ЦДА вищих органів влади та управління України </a:t>
            </a:r>
          </a:p>
          <a:p>
            <a:pPr fontAlgn="base" indent="-171450" marL="171450">
              <a:buFont charset="2" panose="05000000000000000000" pitchFamily="2" typeface="Wingdings"/>
              <a:buChar char="v"/>
            </a:pPr>
            <a:r>
              <a:rPr dirty="0" lang="uk-UA" sz="1200">
                <a:solidFill>
                  <a:schemeClr val="tx1"/>
                </a:solidFill>
                <a:latin typeface="+mj-lt"/>
              </a:rPr>
              <a:t>Коваль Р. Рейд у вічність</a:t>
            </a:r>
          </a:p>
          <a:p>
            <a:pPr fontAlgn="base" indent="-171450" marL="171450">
              <a:buFont charset="2" panose="05000000000000000000" pitchFamily="2" typeface="Wingdings"/>
              <a:buChar char="v"/>
            </a:pPr>
            <a:r>
              <a:rPr dirty="0" err="1" lang="uk-UA" sz="1200">
                <a:solidFill>
                  <a:schemeClr val="tx1"/>
                </a:solidFill>
                <a:latin typeface="+mj-lt"/>
              </a:rPr>
              <a:t>Митрофаненко</a:t>
            </a:r>
            <a:r>
              <a:rPr dirty="0" lang="uk-UA" sz="1200">
                <a:solidFill>
                  <a:schemeClr val="tx1"/>
                </a:solidFill>
                <a:latin typeface="+mj-lt"/>
              </a:rPr>
              <a:t> Ю. Голгофа під Базаром. Фатальний рейд армії УНР </a:t>
            </a:r>
          </a:p>
          <a:p>
            <a:pPr fontAlgn="base" indent="-171450" marL="171450">
              <a:buFont charset="2" panose="05000000000000000000" pitchFamily="2" typeface="Wingdings"/>
              <a:buChar char="v"/>
            </a:pPr>
            <a:r>
              <a:rPr dirty="0" err="1" lang="uk-UA" sz="1200">
                <a:solidFill>
                  <a:schemeClr val="tx1"/>
                </a:solidFill>
                <a:latin typeface="+mj-lt"/>
              </a:rPr>
              <a:t>Митрофаненко</a:t>
            </a:r>
            <a:r>
              <a:rPr dirty="0" lang="uk-UA" sz="1200">
                <a:solidFill>
                  <a:schemeClr val="tx1"/>
                </a:solidFill>
                <a:latin typeface="+mj-lt"/>
              </a:rPr>
              <a:t> Ю. Забуті перемоги. Зимовий рейд 1919–1920 як народження нової української армії</a:t>
            </a:r>
          </a:p>
          <a:p>
            <a:pPr fontAlgn="base" indent="-171450" marL="171450">
              <a:buFont charset="2" panose="05000000000000000000" pitchFamily="2" typeface="Wingdings"/>
              <a:buChar char="v"/>
            </a:pPr>
            <a:r>
              <a:rPr dirty="0" err="1" lang="uk-UA" sz="1200">
                <a:solidFill>
                  <a:schemeClr val="tx1"/>
                </a:solidFill>
                <a:latin typeface="+mj-lt"/>
              </a:rPr>
              <a:t>Овсієнко</a:t>
            </a:r>
            <a:r>
              <a:rPr dirty="0" lang="uk-UA" sz="1200">
                <a:solidFill>
                  <a:schemeClr val="tx1"/>
                </a:solidFill>
                <a:latin typeface="+mj-lt"/>
              </a:rPr>
              <a:t> Василь. </a:t>
            </a:r>
            <a:r>
              <a:rPr dirty="0" err="1" lang="uk-UA" sz="1200">
                <a:solidFill>
                  <a:schemeClr val="tx1"/>
                </a:solidFill>
                <a:latin typeface="+mj-lt"/>
              </a:rPr>
              <a:t>Базарська</a:t>
            </a:r>
            <a:r>
              <a:rPr dirty="0" lang="uk-UA" sz="1200">
                <a:solidFill>
                  <a:schemeClr val="tx1"/>
                </a:solidFill>
                <a:latin typeface="+mj-lt"/>
              </a:rPr>
              <a:t> трагедія. Котовський і червоні проти петлюрівців</a:t>
            </a:r>
          </a:p>
          <a:p>
            <a:pPr fontAlgn="base" indent="-171450" marL="171450">
              <a:buFont charset="2" panose="05000000000000000000" pitchFamily="2" typeface="Wingdings"/>
              <a:buChar char="v"/>
            </a:pPr>
            <a:r>
              <a:rPr dirty="0" err="1" lang="uk-UA" sz="1200">
                <a:solidFill>
                  <a:schemeClr val="tx1"/>
                </a:solidFill>
                <a:latin typeface="+mj-lt"/>
              </a:rPr>
              <a:t>Рогозний</a:t>
            </a:r>
            <a:r>
              <a:rPr dirty="0" lang="uk-UA" sz="1200">
                <a:solidFill>
                  <a:schemeClr val="tx1"/>
                </a:solidFill>
                <a:latin typeface="+mj-lt"/>
              </a:rPr>
              <a:t> Г. (сотник). Спогади про Другий Зимовий похід</a:t>
            </a:r>
          </a:p>
          <a:p>
            <a:pPr fontAlgn="base" indent="-171450" marL="171450">
              <a:buFont charset="2" panose="05000000000000000000" pitchFamily="2" typeface="Wingdings"/>
              <a:buChar char="v"/>
            </a:pPr>
            <a:r>
              <a:rPr dirty="0" err="1" lang="uk-UA" sz="1200">
                <a:solidFill>
                  <a:schemeClr val="tx1"/>
                </a:solidFill>
                <a:latin typeface="+mj-lt"/>
              </a:rPr>
              <a:t>Тарабан</a:t>
            </a:r>
            <a:r>
              <a:rPr dirty="0" lang="uk-UA" sz="1200">
                <a:solidFill>
                  <a:schemeClr val="tx1"/>
                </a:solidFill>
                <a:latin typeface="+mj-lt"/>
              </a:rPr>
              <a:t> В.М., Голик М.М. Другий Зимовий похід Армії Української Народної Республіки</a:t>
            </a:r>
          </a:p>
          <a:p>
            <a:pPr fontAlgn="base" indent="-171450" marL="171450">
              <a:buFont charset="2" panose="05000000000000000000" pitchFamily="2" typeface="Wingdings"/>
              <a:buChar char="v"/>
            </a:pPr>
            <a:r>
              <a:rPr dirty="0" err="1" lang="uk-UA" sz="1200">
                <a:solidFill>
                  <a:schemeClr val="tx1"/>
                </a:solidFill>
                <a:latin typeface="+mj-lt"/>
              </a:rPr>
              <a:t>Файзулін</a:t>
            </a:r>
            <a:r>
              <a:rPr dirty="0" lang="uk-UA" sz="1200">
                <a:solidFill>
                  <a:schemeClr val="tx1"/>
                </a:solidFill>
                <a:latin typeface="+mj-lt"/>
              </a:rPr>
              <a:t> Ярослав. “359 </a:t>
            </a:r>
            <a:r>
              <a:rPr dirty="0" err="1" lang="uk-UA" sz="1200">
                <a:solidFill>
                  <a:schemeClr val="tx1"/>
                </a:solidFill>
                <a:latin typeface="+mj-lt"/>
              </a:rPr>
              <a:t>человек</a:t>
            </a:r>
            <a:r>
              <a:rPr dirty="0" lang="uk-UA" sz="12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uk-UA" sz="1200">
                <a:solidFill>
                  <a:schemeClr val="tx1"/>
                </a:solidFill>
                <a:latin typeface="+mj-lt"/>
              </a:rPr>
              <a:t>как</a:t>
            </a:r>
            <a:r>
              <a:rPr dirty="0" lang="uk-UA" sz="12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uk-UA" sz="1200">
                <a:solidFill>
                  <a:schemeClr val="tx1"/>
                </a:solidFill>
                <a:latin typeface="+mj-lt"/>
              </a:rPr>
              <a:t>злостных</a:t>
            </a:r>
            <a:r>
              <a:rPr dirty="0" lang="uk-UA" sz="12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uk-UA" sz="1200">
                <a:solidFill>
                  <a:schemeClr val="tx1"/>
                </a:solidFill>
                <a:latin typeface="+mj-lt"/>
              </a:rPr>
              <a:t>активных</a:t>
            </a:r>
            <a:r>
              <a:rPr dirty="0" lang="uk-UA" sz="12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uk-UA" sz="1200">
                <a:solidFill>
                  <a:schemeClr val="tx1"/>
                </a:solidFill>
                <a:latin typeface="+mj-lt"/>
              </a:rPr>
              <a:t>бандитов</a:t>
            </a:r>
            <a:r>
              <a:rPr dirty="0" lang="uk-UA" sz="1200">
                <a:solidFill>
                  <a:schemeClr val="tx1"/>
                </a:solidFill>
                <a:latin typeface="+mj-lt"/>
              </a:rPr>
              <a:t> – </a:t>
            </a:r>
            <a:r>
              <a:rPr dirty="0" err="1" lang="uk-UA" sz="1200">
                <a:solidFill>
                  <a:schemeClr val="tx1"/>
                </a:solidFill>
                <a:latin typeface="+mj-lt"/>
              </a:rPr>
              <a:t>расстрелять</a:t>
            </a:r>
            <a:r>
              <a:rPr dirty="0" lang="uk-UA" sz="1200">
                <a:solidFill>
                  <a:schemeClr val="tx1"/>
                </a:solidFill>
                <a:latin typeface="+mj-lt"/>
              </a:rPr>
              <a:t>” </a:t>
            </a:r>
          </a:p>
          <a:p>
            <a:pPr fontAlgn="base" indent="-171450" marL="171450">
              <a:buFont charset="2" panose="05000000000000000000" pitchFamily="2" typeface="Wingdings"/>
              <a:buChar char="v"/>
            </a:pPr>
            <a:r>
              <a:rPr dirty="0" err="1" lang="uk-UA" sz="1200">
                <a:solidFill>
                  <a:schemeClr val="tx1"/>
                </a:solidFill>
                <a:latin typeface="+mj-lt"/>
              </a:rPr>
              <a:t>Файзулін</a:t>
            </a:r>
            <a:r>
              <a:rPr dirty="0" lang="uk-UA" sz="1200">
                <a:solidFill>
                  <a:schemeClr val="tx1"/>
                </a:solidFill>
                <a:latin typeface="+mj-lt"/>
              </a:rPr>
              <a:t> Ярослав. Кривавий Базар </a:t>
            </a:r>
          </a:p>
          <a:p>
            <a:pPr fontAlgn="base" indent="-171450" marL="171450">
              <a:buFont charset="2" panose="05000000000000000000" pitchFamily="2" typeface="Wingdings"/>
              <a:buChar char="v"/>
            </a:pPr>
            <a:r>
              <a:rPr dirty="0" err="1" lang="uk-UA" sz="1200">
                <a:solidFill>
                  <a:schemeClr val="tx1"/>
                </a:solidFill>
                <a:latin typeface="+mj-lt"/>
              </a:rPr>
              <a:t>Файзулін</a:t>
            </a:r>
            <a:r>
              <a:rPr dirty="0" lang="uk-UA" sz="1200">
                <a:solidFill>
                  <a:schemeClr val="tx1"/>
                </a:solidFill>
                <a:latin typeface="+mj-lt"/>
              </a:rPr>
              <a:t> Я. Петлюра вірить у "краще будуче". Обіцяє, що держави Антанти допоможуть</a:t>
            </a:r>
          </a:p>
          <a:p>
            <a:pPr fontAlgn="base" indent="-171450" marL="171450">
              <a:buFont charset="2" panose="05000000000000000000" pitchFamily="2" typeface="Wingdings"/>
              <a:buChar char="v"/>
            </a:pPr>
            <a:r>
              <a:rPr dirty="0" lang="uk-UA" sz="1200">
                <a:solidFill>
                  <a:schemeClr val="tx1"/>
                </a:solidFill>
                <a:latin typeface="+mj-lt"/>
              </a:rPr>
              <a:t>Шурхало Д. Конкуренція Петлюри й Тютюнника – одна з причин поразки Другого зимового походу</a:t>
            </a:r>
          </a:p>
          <a:p>
            <a:r>
              <a:rPr dirty="0" lang="ru-RU" sz="1800">
                <a:solidFill>
                  <a:schemeClr val="tx1"/>
                </a:solidFill>
                <a:latin typeface="+mj-lt"/>
              </a:rPr>
              <a:t/>
            </a:r>
            <a:br>
              <a:rPr dirty="0" lang="ru-RU" sz="1800">
                <a:solidFill>
                  <a:schemeClr val="tx1"/>
                </a:solidFill>
                <a:latin typeface="+mj-lt"/>
              </a:rPr>
            </a:br>
            <a:r>
              <a:rPr dirty="0" lang="ru-RU" sz="2800">
                <a:highlight>
                  <a:srgbClr val="FFFFFF"/>
                </a:highlight>
              </a:rPr>
              <a:t/>
            </a:r>
            <a:br>
              <a:rPr dirty="0" lang="ru-RU" sz="2800">
                <a:highlight>
                  <a:srgbClr val="FFFFFF"/>
                </a:highlight>
              </a:rPr>
            </a:br>
            <a:endParaRPr dirty="0" sz="16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106;p2">
            <a:extLst>
              <a:ext uri="{FF2B5EF4-FFF2-40B4-BE49-F238E27FC236}">
                <a16:creationId xmlns:a16="http://schemas.microsoft.com/office/drawing/2014/main" id="{044E6153-8123-E841-84B9-2AF78A140FEF}"/>
              </a:ext>
            </a:extLst>
          </p:cNvPr>
          <p:cNvSpPr txBox="1">
            <a:spLocks/>
          </p:cNvSpPr>
          <p:nvPr/>
        </p:nvSpPr>
        <p:spPr>
          <a:xfrm>
            <a:off x="289755" y="126439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rtlCol="0" spcFirstLastPara="1" tIns="45700" vert="horz" wrap="square">
            <a:noAutofit/>
          </a:bodyPr>
          <a:lstStyle>
            <a:lvl1pPr algn="l" defTabSz="6858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kern="1200" sz="3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b="1" dirty="0" err="1" lang="ru-RU" sz="2800">
                <a:sym typeface="Century Gothic"/>
              </a:rPr>
              <a:t>Вибрані</a:t>
            </a:r>
            <a:r>
              <a:rPr b="1" dirty="0" lang="ru-RU" sz="2800">
                <a:sym typeface="Century Gothic"/>
              </a:rPr>
              <a:t> </a:t>
            </a:r>
            <a:r>
              <a:rPr b="1" dirty="0" err="1" lang="ru-RU" sz="2800">
                <a:sym typeface="Century Gothic"/>
              </a:rPr>
              <a:t>корисні</a:t>
            </a:r>
            <a:r>
              <a:rPr b="1" dirty="0" lang="ru-RU" sz="2800">
                <a:sym typeface="Century Gothic"/>
              </a:rPr>
              <a:t> </a:t>
            </a:r>
            <a:r>
              <a:rPr b="1" dirty="0" err="1" lang="ru-RU" sz="2800">
                <a:sym typeface="Century Gothic"/>
              </a:rPr>
              <a:t>джерела</a:t>
            </a:r>
            <a:endParaRPr b="1" dirty="0" lang="uk-UA" sz="2800"/>
          </a:p>
        </p:txBody>
      </p:sp>
      <p:sp>
        <p:nvSpPr>
          <p:cNvPr id="3" name="Прямокутник 2"/>
          <p:cNvSpPr/>
          <p:nvPr/>
        </p:nvSpPr>
        <p:spPr>
          <a:xfrm>
            <a:off x="3807781" y="5911459"/>
            <a:ext cx="49408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>
                <a:latin typeface="+mj-lt"/>
              </a:rPr>
              <a:t>Над </a:t>
            </a:r>
            <a:r>
              <a:rPr dirty="0" err="1" lang="ru-RU">
                <a:latin typeface="+mj-lt"/>
              </a:rPr>
              <a:t>презентацією</a:t>
            </a:r>
            <a:r>
              <a:rPr dirty="0" lang="ru-RU">
                <a:latin typeface="+mj-lt"/>
              </a:rPr>
              <a:t> </a:t>
            </a:r>
            <a:r>
              <a:rPr dirty="0" err="1" lang="ru-RU">
                <a:latin typeface="+mj-lt"/>
              </a:rPr>
              <a:t>працювали</a:t>
            </a:r>
            <a:r>
              <a:rPr dirty="0" lang="ru-RU">
                <a:latin typeface="+mj-lt"/>
              </a:rPr>
              <a:t>: </a:t>
            </a:r>
            <a:r>
              <a:rPr b="1" dirty="0" err="1" lang="ru-RU">
                <a:latin typeface="+mj-lt"/>
              </a:rPr>
              <a:t>Олена</a:t>
            </a:r>
            <a:r>
              <a:rPr b="1" dirty="0" lang="ru-RU">
                <a:latin typeface="+mj-lt"/>
              </a:rPr>
              <a:t> </a:t>
            </a:r>
            <a:r>
              <a:rPr b="1" dirty="0" err="1" lang="ru-RU">
                <a:latin typeface="+mj-lt"/>
              </a:rPr>
              <a:t>Охрімчук</a:t>
            </a:r>
            <a:r>
              <a:rPr b="1" dirty="0" lang="ru-RU">
                <a:latin typeface="+mj-lt"/>
              </a:rPr>
              <a:t>, Ганна </a:t>
            </a:r>
            <a:r>
              <a:rPr b="1" dirty="0" err="1" lang="ru-RU">
                <a:latin typeface="+mj-lt"/>
              </a:rPr>
              <a:t>Байкєніч</a:t>
            </a:r>
            <a:endParaRPr b="1" dirty="0" lang="ru-RU">
              <a:solidFill>
                <a:schemeClr val="dk1"/>
              </a:solidFill>
              <a:highlight>
                <a:srgbClr val="FFFFFF"/>
              </a:highlight>
              <a:latin typeface="+mj-lt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1616493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227" cy="1588"/>
          </a:xfrm>
          <a:prstGeom prst="rect"/>
          <a:noFill/>
        </p:spPr>
      </p:pic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128588" y="118819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rtlCol="0" spcFirstLastPara="1" tIns="45700" vert="horz" wrap="square">
            <a:noAutofit/>
          </a:bodyPr>
          <a:lstStyle/>
          <a:p>
            <a:pPr>
              <a:spcBef>
                <a:spcPts val="0"/>
              </a:spcBef>
            </a:pPr>
            <a:r>
              <a:rPr b="1" dirty="0" lang="uk-UA" sz="2800"/>
              <a:t>Революційний контекст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199E769-ADA3-174E-9219-E2D8DA58FF9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75" y="235639"/>
            <a:ext cx="784360" cy="7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Зображення, що містить малювання, стіл, знак&#10;&#10;Автоматично згенерований опис" id="15" name="Google Shape;92;p1">
            <a:extLst>
              <a:ext uri="{FF2B5EF4-FFF2-40B4-BE49-F238E27FC236}">
                <a16:creationId xmlns:a16="http://schemas.microsoft.com/office/drawing/2014/main" id="{DA8604F6-F0C4-5D40-B5C8-A6A048E1440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588" y="235639"/>
            <a:ext cx="2307592" cy="6757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21;p3">
            <a:extLst>
              <a:ext uri="{FF2B5EF4-FFF2-40B4-BE49-F238E27FC236}">
                <a16:creationId xmlns:a16="http://schemas.microsoft.com/office/drawing/2014/main" id="{2AD314B6-059C-4C44-9336-842066E136F0}"/>
              </a:ext>
            </a:extLst>
          </p:cNvPr>
          <p:cNvSpPr txBox="1"/>
          <p:nvPr/>
        </p:nvSpPr>
        <p:spPr>
          <a:xfrm>
            <a:off x="471744" y="4074836"/>
            <a:ext cx="2390922" cy="180045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uk-UA" sz="1300">
                <a:solidFill>
                  <a:srgbClr val="D52C2A"/>
                </a:solidFill>
                <a:latin typeface="+mj-lt"/>
              </a:rPr>
              <a:t>191</a:t>
            </a:r>
            <a:r>
              <a:rPr b="1" dirty="0" lang="en-US" sz="1300">
                <a:solidFill>
                  <a:srgbClr val="D52C2A"/>
                </a:solidFill>
                <a:latin typeface="+mj-lt"/>
              </a:rPr>
              <a:t>7</a:t>
            </a:r>
            <a:endParaRPr b="1" dirty="0" lang="uk-UA" sz="1300">
              <a:solidFill>
                <a:srgbClr val="D52C2A"/>
              </a:solidFill>
              <a:latin typeface="+mj-lt"/>
            </a:endParaRPr>
          </a:p>
          <a:p>
            <a:r>
              <a:rPr b="1" dirty="0" lang="ru-RU" sz="1100">
                <a:solidFill>
                  <a:schemeClr val="dk1"/>
                </a:solidFill>
                <a:latin typeface="+mj-lt"/>
              </a:rPr>
              <a:t>17 </a:t>
            </a:r>
            <a:r>
              <a:rPr b="1" dirty="0" err="1" lang="ru-RU" sz="1100">
                <a:solidFill>
                  <a:schemeClr val="dk1"/>
                </a:solidFill>
                <a:latin typeface="+mj-lt"/>
              </a:rPr>
              <a:t>березня</a:t>
            </a:r>
            <a:r>
              <a:rPr b="1"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–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утворення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У</a:t>
            </a:r>
            <a:r>
              <a:rPr dirty="0" err="1" lang="uk-UA" sz="1100">
                <a:solidFill>
                  <a:schemeClr val="dk1"/>
                </a:solidFill>
                <a:latin typeface="+mj-lt"/>
              </a:rPr>
              <a:t>Ц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Р, початок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Української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революції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</a:p>
          <a:p>
            <a:r>
              <a:rPr b="1" dirty="0" lang="ru-RU" sz="1100">
                <a:solidFill>
                  <a:schemeClr val="dk1"/>
                </a:solidFill>
                <a:latin typeface="+mj-lt"/>
              </a:rPr>
              <a:t>1 </a:t>
            </a:r>
            <a:r>
              <a:rPr b="1" dirty="0" err="1" lang="ru-RU" sz="1100">
                <a:solidFill>
                  <a:schemeClr val="dk1"/>
                </a:solidFill>
                <a:latin typeface="+mj-lt"/>
              </a:rPr>
              <a:t>травня</a:t>
            </a:r>
            <a:r>
              <a:rPr b="1"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–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формування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Першого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</a:p>
          <a:p>
            <a:r>
              <a:rPr dirty="0" err="1" lang="ru-RU" sz="1100">
                <a:solidFill>
                  <a:schemeClr val="dk1"/>
                </a:solidFill>
                <a:latin typeface="+mj-lt"/>
              </a:rPr>
              <a:t>українського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полку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імені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Хмельницького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; початок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творення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збройних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сил</a:t>
            </a:r>
          </a:p>
          <a:p>
            <a:r>
              <a:rPr b="1" dirty="0" lang="ru-RU" sz="1100">
                <a:solidFill>
                  <a:schemeClr val="dk1"/>
                </a:solidFill>
                <a:latin typeface="+mj-lt"/>
              </a:rPr>
              <a:t>20 листопада 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–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проголошення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УНР</a:t>
            </a:r>
          </a:p>
          <a:p>
            <a:r>
              <a:rPr b="1" dirty="0" lang="ru-RU" sz="1100">
                <a:solidFill>
                  <a:schemeClr val="dk1"/>
                </a:solidFill>
                <a:latin typeface="+mj-lt"/>
              </a:rPr>
              <a:t>17 </a:t>
            </a:r>
            <a:r>
              <a:rPr b="1" dirty="0" err="1" lang="ru-RU" sz="1100">
                <a:solidFill>
                  <a:schemeClr val="dk1"/>
                </a:solidFill>
                <a:latin typeface="+mj-lt"/>
              </a:rPr>
              <a:t>грудня</a:t>
            </a:r>
            <a:r>
              <a:rPr b="1"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– початок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російської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агресії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проти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УНР</a:t>
            </a:r>
            <a:endParaRPr dirty="0" lang="uk-UA" sz="110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0" name="Google Shape;121;p3">
            <a:extLst>
              <a:ext uri="{FF2B5EF4-FFF2-40B4-BE49-F238E27FC236}">
                <a16:creationId xmlns:a16="http://schemas.microsoft.com/office/drawing/2014/main" id="{611287FC-84BE-E446-87E2-5C48490D9A51}"/>
              </a:ext>
            </a:extLst>
          </p:cNvPr>
          <p:cNvSpPr txBox="1"/>
          <p:nvPr/>
        </p:nvSpPr>
        <p:spPr>
          <a:xfrm>
            <a:off x="2914639" y="4074836"/>
            <a:ext cx="4438618" cy="184661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uk-UA" sz="1300">
                <a:solidFill>
                  <a:srgbClr val="D52C2A"/>
                </a:solidFill>
                <a:latin typeface="+mj-lt"/>
                <a:sym typeface="Arial"/>
              </a:rPr>
              <a:t>1919</a:t>
            </a:r>
            <a:endParaRPr dirty="0" lang="uk-UA" sz="1300">
              <a:solidFill>
                <a:srgbClr val="D52C2A"/>
              </a:solidFill>
              <a:latin typeface="+mj-lt"/>
            </a:endParaRPr>
          </a:p>
          <a:p>
            <a:r>
              <a:rPr b="1" dirty="0" err="1" lang="ru-RU" sz="1100">
                <a:solidFill>
                  <a:schemeClr val="dk1"/>
                </a:solidFill>
                <a:latin typeface="+mj-lt"/>
              </a:rPr>
              <a:t>Січень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 –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захоплення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більшовиками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Лівобережної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України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/>
            </a:r>
            <a:br>
              <a:rPr dirty="0" lang="ru-RU" sz="1100">
                <a:solidFill>
                  <a:schemeClr val="dk1"/>
                </a:solidFill>
                <a:latin typeface="+mj-lt"/>
              </a:rPr>
            </a:br>
            <a:r>
              <a:rPr b="1" dirty="0" lang="ru-RU" sz="1100">
                <a:solidFill>
                  <a:schemeClr val="dk1"/>
                </a:solidFill>
                <a:latin typeface="+mj-lt"/>
              </a:rPr>
              <a:t>22 </a:t>
            </a:r>
            <a:r>
              <a:rPr b="1" dirty="0" err="1" lang="ru-RU" sz="1100">
                <a:solidFill>
                  <a:schemeClr val="dk1"/>
                </a:solidFill>
                <a:latin typeface="+mj-lt"/>
              </a:rPr>
              <a:t>січня</a:t>
            </a:r>
            <a:r>
              <a:rPr b="1" dirty="0" lang="ru-RU" sz="1100">
                <a:solidFill>
                  <a:schemeClr val="dk1"/>
                </a:solidFill>
                <a:latin typeface="+mj-lt"/>
              </a:rPr>
              <a:t> 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–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проголошення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Акта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злуки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між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УНР і ЗУНР</a:t>
            </a:r>
          </a:p>
          <a:p>
            <a:r>
              <a:rPr b="1" dirty="0" lang="ru-RU" sz="1100">
                <a:solidFill>
                  <a:schemeClr val="dk1"/>
                </a:solidFill>
                <a:latin typeface="+mj-lt"/>
              </a:rPr>
              <a:t>5 лютого 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–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захоплення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Києва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більшовицькими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військами</a:t>
            </a:r>
            <a:endParaRPr dirty="0" lang="ru-RU" sz="1100">
              <a:solidFill>
                <a:schemeClr val="dk1"/>
              </a:solidFill>
              <a:latin typeface="+mj-lt"/>
            </a:endParaRPr>
          </a:p>
          <a:p>
            <a:r>
              <a:rPr b="1" dirty="0" err="1" lang="ru-RU" sz="1100">
                <a:solidFill>
                  <a:schemeClr val="dk1"/>
                </a:solidFill>
                <a:latin typeface="+mj-lt"/>
              </a:rPr>
              <a:t>Квітень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–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розгортання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антибільшовицького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повстанського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руху</a:t>
            </a:r>
            <a:endParaRPr dirty="0" lang="ru-RU" sz="1100">
              <a:solidFill>
                <a:schemeClr val="dk1"/>
              </a:solidFill>
              <a:latin typeface="+mj-lt"/>
            </a:endParaRPr>
          </a:p>
          <a:p>
            <a:r>
              <a:rPr b="1" dirty="0" err="1" lang="ru-RU" sz="1100">
                <a:solidFill>
                  <a:schemeClr val="dk1"/>
                </a:solidFill>
                <a:latin typeface="+mj-lt"/>
              </a:rPr>
              <a:t>Травень-червень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 –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окупація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Східної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і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Південної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України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Денікіним</a:t>
            </a:r>
            <a:endParaRPr dirty="0" lang="ru-RU" sz="1100">
              <a:solidFill>
                <a:schemeClr val="dk1"/>
              </a:solidFill>
              <a:latin typeface="+mj-lt"/>
            </a:endParaRPr>
          </a:p>
          <a:p>
            <a:r>
              <a:rPr b="1" dirty="0" lang="ru-RU" sz="1100">
                <a:solidFill>
                  <a:schemeClr val="dk1"/>
                </a:solidFill>
                <a:latin typeface="+mj-lt"/>
              </a:rPr>
              <a:t>Липень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– початок походу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українських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армій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на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Київ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–Одесу</a:t>
            </a:r>
          </a:p>
          <a:p>
            <a:r>
              <a:rPr b="1" dirty="0" err="1" lang="ru-RU" sz="1100">
                <a:solidFill>
                  <a:schemeClr val="dk1"/>
                </a:solidFill>
                <a:latin typeface="+mj-lt"/>
              </a:rPr>
              <a:t>Жовтень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 –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окупація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армією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Денікіна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Правобережної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України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 </a:t>
            </a:r>
            <a:br>
              <a:rPr dirty="0" lang="ru-RU" sz="1100">
                <a:solidFill>
                  <a:schemeClr val="dk1"/>
                </a:solidFill>
                <a:latin typeface="+mj-lt"/>
              </a:rPr>
            </a:br>
            <a:r>
              <a:rPr b="1" dirty="0" lang="ru-RU" sz="1100">
                <a:solidFill>
                  <a:schemeClr val="dk1"/>
                </a:solidFill>
                <a:latin typeface="+mj-lt"/>
              </a:rPr>
              <a:t>Листопад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 –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третій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наступ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більшовиків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.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Витіснення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Денікіна</a:t>
            </a:r>
            <a:endParaRPr dirty="0" lang="ru-RU" sz="1100">
              <a:solidFill>
                <a:schemeClr val="dk1"/>
              </a:solidFill>
              <a:latin typeface="+mj-lt"/>
            </a:endParaRPr>
          </a:p>
          <a:p>
            <a:r>
              <a:rPr b="1" dirty="0" lang="ru-RU" sz="1100">
                <a:solidFill>
                  <a:schemeClr val="dk1"/>
                </a:solidFill>
                <a:latin typeface="+mj-lt"/>
              </a:rPr>
              <a:t>6 </a:t>
            </a:r>
            <a:r>
              <a:rPr b="1" dirty="0" err="1" lang="ru-RU" sz="1100">
                <a:solidFill>
                  <a:schemeClr val="dk1"/>
                </a:solidFill>
                <a:latin typeface="+mj-lt"/>
              </a:rPr>
              <a:t>грудня</a:t>
            </a:r>
            <a:r>
              <a:rPr b="1"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– початок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Першого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Зимового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походу  </a:t>
            </a:r>
            <a:endParaRPr dirty="0" lang="uk-UA" sz="110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1" name="Google Shape;121;p3">
            <a:extLst>
              <a:ext uri="{FF2B5EF4-FFF2-40B4-BE49-F238E27FC236}">
                <a16:creationId xmlns:a16="http://schemas.microsoft.com/office/drawing/2014/main" id="{709020B1-53CB-684D-AEC4-4A6281F21DB1}"/>
              </a:ext>
            </a:extLst>
          </p:cNvPr>
          <p:cNvSpPr txBox="1"/>
          <p:nvPr/>
        </p:nvSpPr>
        <p:spPr>
          <a:xfrm>
            <a:off x="7080055" y="4074835"/>
            <a:ext cx="1831479" cy="1815841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uk-UA" sz="1300">
                <a:solidFill>
                  <a:srgbClr val="D52C2A"/>
                </a:solidFill>
                <a:latin typeface="+mj-lt"/>
                <a:sym typeface="Arial"/>
              </a:rPr>
              <a:t>1921</a:t>
            </a:r>
            <a:endParaRPr b="1" dirty="0" lang="uk-UA" sz="130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  <a:p>
            <a:pPr lvl="0"/>
            <a:r>
              <a:rPr b="1" dirty="0" lang="ru-RU" sz="1100">
                <a:solidFill>
                  <a:schemeClr val="dk1"/>
                </a:solidFill>
                <a:latin typeface="+mj-lt"/>
              </a:rPr>
              <a:t>9 </a:t>
            </a:r>
            <a:r>
              <a:rPr b="1" dirty="0" err="1" lang="ru-RU" sz="1100">
                <a:solidFill>
                  <a:schemeClr val="dk1"/>
                </a:solidFill>
                <a:latin typeface="+mj-lt"/>
              </a:rPr>
              <a:t>січня</a:t>
            </a:r>
            <a:r>
              <a:rPr b="1"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–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створення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Ради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Республіки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Державного центру УНР на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еміграції</a:t>
            </a:r>
            <a:endParaRPr dirty="0" lang="ru-RU" sz="1100">
              <a:solidFill>
                <a:schemeClr val="dk1"/>
              </a:solidFill>
              <a:latin typeface="+mj-lt"/>
            </a:endParaRPr>
          </a:p>
          <a:p>
            <a:pPr lvl="0"/>
            <a:r>
              <a:rPr b="1" dirty="0" err="1" lang="ru-RU" sz="1100">
                <a:solidFill>
                  <a:schemeClr val="dk1"/>
                </a:solidFill>
                <a:latin typeface="+mj-lt"/>
              </a:rPr>
              <a:t>Кінець</a:t>
            </a:r>
            <a:r>
              <a:rPr b="1" dirty="0" lang="ru-RU" sz="1100">
                <a:solidFill>
                  <a:schemeClr val="dk1"/>
                </a:solidFill>
                <a:latin typeface="+mj-lt"/>
              </a:rPr>
              <a:t> лютого 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–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створення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в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Тарнові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ППШ</a:t>
            </a:r>
          </a:p>
          <a:p>
            <a:pPr lvl="0"/>
            <a:r>
              <a:rPr b="1" dirty="0" lang="uk-UA" sz="1100">
                <a:solidFill>
                  <a:schemeClr val="dk1"/>
                </a:solidFill>
                <a:latin typeface="+mj-lt"/>
              </a:rPr>
              <a:t>18 березня </a:t>
            </a:r>
            <a:r>
              <a:rPr dirty="0" lang="uk-UA" sz="1100">
                <a:solidFill>
                  <a:schemeClr val="dk1"/>
                </a:solidFill>
                <a:latin typeface="+mj-lt"/>
              </a:rPr>
              <a:t>– підписання Ризького мирного договору</a:t>
            </a:r>
          </a:p>
          <a:p>
            <a:pPr lvl="0"/>
            <a:r>
              <a:rPr b="1" dirty="0" lang="ru-RU" sz="1100">
                <a:solidFill>
                  <a:schemeClr val="dk1"/>
                </a:solidFill>
                <a:latin typeface="+mj-lt"/>
              </a:rPr>
              <a:t>25 </a:t>
            </a:r>
            <a:r>
              <a:rPr b="1" dirty="0" err="1" lang="ru-RU" sz="1100">
                <a:solidFill>
                  <a:schemeClr val="dk1"/>
                </a:solidFill>
                <a:latin typeface="+mj-lt"/>
              </a:rPr>
              <a:t>жовтня</a:t>
            </a:r>
            <a:r>
              <a:rPr b="1" dirty="0" lang="ru-RU" sz="1100">
                <a:solidFill>
                  <a:schemeClr val="dk1"/>
                </a:solidFill>
                <a:latin typeface="+mj-lt"/>
              </a:rPr>
              <a:t>–6 </a:t>
            </a:r>
            <a:r>
              <a:rPr b="1" dirty="0" err="1" lang="ru-RU" sz="1100">
                <a:solidFill>
                  <a:schemeClr val="dk1"/>
                </a:solidFill>
                <a:latin typeface="+mj-lt"/>
              </a:rPr>
              <a:t>грудня</a:t>
            </a:r>
            <a:r>
              <a:rPr b="1" dirty="0" lang="ru-RU" sz="1100">
                <a:solidFill>
                  <a:schemeClr val="dk1"/>
                </a:solidFill>
                <a:latin typeface="+mj-lt"/>
              </a:rPr>
              <a:t>  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–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Другий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Зимовий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похід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endParaRPr dirty="0" lang="uk-UA" sz="1100">
              <a:solidFill>
                <a:schemeClr val="dk1"/>
              </a:solidFill>
              <a:latin typeface="+mj-lt"/>
            </a:endParaRPr>
          </a:p>
        </p:txBody>
      </p:sp>
      <p:sp>
        <p:nvSpPr>
          <p:cNvPr id="22" name="Google Shape;121;p3">
            <a:extLst>
              <a:ext uri="{FF2B5EF4-FFF2-40B4-BE49-F238E27FC236}">
                <a16:creationId xmlns:a16="http://schemas.microsoft.com/office/drawing/2014/main" id="{68436B50-937F-9641-8DEB-DAA5A25A7F25}"/>
              </a:ext>
            </a:extLst>
          </p:cNvPr>
          <p:cNvSpPr txBox="1"/>
          <p:nvPr/>
        </p:nvSpPr>
        <p:spPr>
          <a:xfrm>
            <a:off x="3695814" y="2121798"/>
            <a:ext cx="5293290" cy="180045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uk-UA" sz="1300">
                <a:solidFill>
                  <a:srgbClr val="D52C2A"/>
                </a:solidFill>
                <a:latin typeface="+mj-lt"/>
                <a:sym typeface="Arial"/>
              </a:rPr>
              <a:t>1920</a:t>
            </a:r>
            <a:endParaRPr dirty="0" lang="uk-UA" sz="1300">
              <a:solidFill>
                <a:srgbClr val="D52C2A"/>
              </a:solidFill>
              <a:latin typeface="+mj-lt"/>
            </a:endParaRPr>
          </a:p>
          <a:p>
            <a:pPr lvl="0"/>
            <a:r>
              <a:rPr b="1" dirty="0" lang="ru-RU" sz="1100">
                <a:solidFill>
                  <a:schemeClr val="dk1"/>
                </a:solidFill>
                <a:latin typeface="+mj-lt"/>
              </a:rPr>
              <a:t>21, 24 </a:t>
            </a:r>
            <a:r>
              <a:rPr b="1" dirty="0" err="1" lang="ru-RU" sz="1100">
                <a:solidFill>
                  <a:schemeClr val="dk1"/>
                </a:solidFill>
                <a:latin typeface="+mj-lt"/>
              </a:rPr>
              <a:t>квітня</a:t>
            </a:r>
            <a:r>
              <a:rPr b="1" dirty="0" lang="ru-RU" sz="1100">
                <a:solidFill>
                  <a:schemeClr val="dk1"/>
                </a:solidFill>
                <a:latin typeface="+mj-lt"/>
              </a:rPr>
              <a:t> 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–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підписання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Варшавського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мирного договору</a:t>
            </a:r>
          </a:p>
          <a:p>
            <a:r>
              <a:rPr b="1" dirty="0" lang="ru-RU" sz="1100">
                <a:solidFill>
                  <a:schemeClr val="dk1"/>
                </a:solidFill>
                <a:latin typeface="+mj-lt"/>
              </a:rPr>
              <a:t>25 </a:t>
            </a:r>
            <a:r>
              <a:rPr b="1" dirty="0" err="1" lang="ru-RU" sz="1100">
                <a:solidFill>
                  <a:schemeClr val="dk1"/>
                </a:solidFill>
                <a:latin typeface="+mj-lt"/>
              </a:rPr>
              <a:t>квітня</a:t>
            </a:r>
            <a:r>
              <a:rPr b="1"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–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перехід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Збруча і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наступу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об’єднаних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польсько-українських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збройних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сил</a:t>
            </a:r>
          </a:p>
          <a:p>
            <a:r>
              <a:rPr b="1" dirty="0" lang="ru-RU" sz="1100">
                <a:solidFill>
                  <a:schemeClr val="dk1"/>
                </a:solidFill>
                <a:latin typeface="+mj-lt"/>
              </a:rPr>
              <a:t>6 </a:t>
            </a:r>
            <a:r>
              <a:rPr b="1" dirty="0" err="1" lang="ru-RU" sz="1100">
                <a:solidFill>
                  <a:schemeClr val="dk1"/>
                </a:solidFill>
                <a:latin typeface="+mj-lt"/>
              </a:rPr>
              <a:t>травня</a:t>
            </a:r>
            <a:r>
              <a:rPr b="1" dirty="0" lang="ru-RU" sz="1100">
                <a:solidFill>
                  <a:schemeClr val="dk1"/>
                </a:solidFill>
                <a:latin typeface="+mj-lt"/>
              </a:rPr>
              <a:t> 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–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звільнення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Києва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від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більшовиків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.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Завершення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Першого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Зимового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походу </a:t>
            </a:r>
            <a:br>
              <a:rPr dirty="0" lang="ru-RU" sz="1100">
                <a:solidFill>
                  <a:schemeClr val="dk1"/>
                </a:solidFill>
                <a:latin typeface="+mj-lt"/>
              </a:rPr>
            </a:br>
            <a:r>
              <a:rPr b="1" dirty="0" lang="ru-RU" sz="1100">
                <a:solidFill>
                  <a:schemeClr val="dk1"/>
                </a:solidFill>
                <a:latin typeface="+mj-lt"/>
              </a:rPr>
              <a:t>Червень-</a:t>
            </a:r>
            <a:r>
              <a:rPr b="1" dirty="0" err="1" lang="ru-RU" sz="1100">
                <a:solidFill>
                  <a:schemeClr val="dk1"/>
                </a:solidFill>
                <a:latin typeface="+mj-lt"/>
              </a:rPr>
              <a:t>серпень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 –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зайняття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Києва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та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захоплення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майже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всієї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території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 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України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більшовицькими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військами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 </a:t>
            </a:r>
            <a:br>
              <a:rPr dirty="0" lang="ru-RU" sz="1100">
                <a:solidFill>
                  <a:schemeClr val="dk1"/>
                </a:solidFill>
                <a:latin typeface="+mj-lt"/>
              </a:rPr>
            </a:br>
            <a:r>
              <a:rPr b="1" dirty="0" lang="ru-RU" sz="1100">
                <a:solidFill>
                  <a:schemeClr val="dk1"/>
                </a:solidFill>
                <a:latin typeface="+mj-lt"/>
              </a:rPr>
              <a:t>29–31 </a:t>
            </a:r>
            <a:r>
              <a:rPr b="1" dirty="0" err="1" lang="ru-RU" sz="1100">
                <a:solidFill>
                  <a:schemeClr val="dk1"/>
                </a:solidFill>
                <a:latin typeface="+mj-lt"/>
              </a:rPr>
              <a:t>серпня</a:t>
            </a:r>
            <a:r>
              <a:rPr b="1"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– оборона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Замостя</a:t>
            </a:r>
            <a:r>
              <a:rPr dirty="0" lang="uk-UA" sz="1100">
                <a:solidFill>
                  <a:schemeClr val="dk1"/>
                </a:solidFill>
                <a:latin typeface="+mj-lt"/>
              </a:rPr>
              <a:t/>
            </a:r>
            <a:br>
              <a:rPr dirty="0" lang="uk-UA" sz="1100">
                <a:solidFill>
                  <a:schemeClr val="dk1"/>
                </a:solidFill>
                <a:latin typeface="+mj-lt"/>
              </a:rPr>
            </a:br>
            <a:r>
              <a:rPr b="1" dirty="0" err="1" lang="ru-RU" sz="1100">
                <a:solidFill>
                  <a:schemeClr val="dk1"/>
                </a:solidFill>
                <a:latin typeface="+mj-lt"/>
              </a:rPr>
              <a:t>Вересень</a:t>
            </a:r>
            <a:r>
              <a:rPr b="1"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– початок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творення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Української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військової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організації</a:t>
            </a:r>
            <a:endParaRPr dirty="0" lang="ru-RU" sz="1100">
              <a:solidFill>
                <a:schemeClr val="dk1"/>
              </a:solidFill>
              <a:latin typeface="+mj-lt"/>
            </a:endParaRPr>
          </a:p>
          <a:p>
            <a:r>
              <a:rPr b="1" dirty="0" lang="ru-RU" sz="1100">
                <a:solidFill>
                  <a:schemeClr val="dk1"/>
                </a:solidFill>
                <a:latin typeface="+mj-lt"/>
              </a:rPr>
              <a:t>Листопад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 –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відступ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Армії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УНР за Збруч.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Остаточна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окупація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більшовиками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усієї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території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центральної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та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східної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України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.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Армія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УНР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інтернована</a:t>
            </a:r>
            <a:endParaRPr dirty="0" lang="uk-UA" sz="1100">
              <a:solidFill>
                <a:schemeClr val="dk1"/>
              </a:solidFill>
              <a:latin typeface="+mj-lt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E9F77C-D12C-B648-854D-7361A6B8EDF0}"/>
              </a:ext>
            </a:extLst>
          </p:cNvPr>
          <p:cNvCxnSpPr>
            <a:cxnSpLocks/>
          </p:cNvCxnSpPr>
          <p:nvPr/>
        </p:nvCxnSpPr>
        <p:spPr>
          <a:xfrm>
            <a:off x="285750" y="4021103"/>
            <a:ext cx="8572499" cy="0"/>
          </a:xfrm>
          <a:prstGeom prst="straightConnector1">
            <a:avLst/>
          </a:prstGeom>
          <a:ln>
            <a:solidFill>
              <a:srgbClr val="D52C2A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DCB20F7-4906-6243-9CC9-ED8306268EF8}"/>
              </a:ext>
            </a:extLst>
          </p:cNvPr>
          <p:cNvCxnSpPr>
            <a:cxnSpLocks/>
          </p:cNvCxnSpPr>
          <p:nvPr/>
        </p:nvCxnSpPr>
        <p:spPr>
          <a:xfrm flipV="1">
            <a:off x="678888" y="2251455"/>
            <a:ext cx="0" cy="1765330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4507747-3D9D-1348-B462-D3C4E4F7C04B}"/>
              </a:ext>
            </a:extLst>
          </p:cNvPr>
          <p:cNvCxnSpPr>
            <a:cxnSpLocks/>
          </p:cNvCxnSpPr>
          <p:nvPr/>
        </p:nvCxnSpPr>
        <p:spPr>
          <a:xfrm flipV="1">
            <a:off x="3628561" y="2200276"/>
            <a:ext cx="0" cy="1816509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8B4A8F4-6030-BA47-824D-65DDC28EAABD}"/>
              </a:ext>
            </a:extLst>
          </p:cNvPr>
          <p:cNvCxnSpPr>
            <a:cxnSpLocks/>
          </p:cNvCxnSpPr>
          <p:nvPr/>
        </p:nvCxnSpPr>
        <p:spPr>
          <a:xfrm>
            <a:off x="2888273" y="4016785"/>
            <a:ext cx="0" cy="1765330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874FA7D-03EF-B74A-B173-22BDF0C81856}"/>
              </a:ext>
            </a:extLst>
          </p:cNvPr>
          <p:cNvCxnSpPr>
            <a:cxnSpLocks/>
          </p:cNvCxnSpPr>
          <p:nvPr/>
        </p:nvCxnSpPr>
        <p:spPr>
          <a:xfrm>
            <a:off x="6960406" y="4021103"/>
            <a:ext cx="0" cy="1765330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oogle Shape;88;p1">
            <a:extLst>
              <a:ext uri="{FF2B5EF4-FFF2-40B4-BE49-F238E27FC236}">
                <a16:creationId xmlns:a16="http://schemas.microsoft.com/office/drawing/2014/main" id="{7208EACF-9B8D-684F-B627-94A52653AF92}"/>
              </a:ext>
            </a:extLst>
          </p:cNvPr>
          <p:cNvGrpSpPr/>
          <p:nvPr/>
        </p:nvGrpSpPr>
        <p:grpSpPr>
          <a:xfrm>
            <a:off x="0" y="1026931"/>
            <a:ext cx="9144515" cy="5576233"/>
            <a:chOff x="-12784" y="1023005"/>
            <a:chExt cx="7844789" cy="5576233"/>
          </a:xfrm>
        </p:grpSpPr>
        <p:sp>
          <p:nvSpPr>
            <p:cNvPr id="36" name="Google Shape;89;p1">
              <a:extLst>
                <a:ext uri="{FF2B5EF4-FFF2-40B4-BE49-F238E27FC236}">
                  <a16:creationId xmlns:a16="http://schemas.microsoft.com/office/drawing/2014/main" id="{57731917-7478-DA49-9461-0D7C53E4E763}"/>
                </a:ext>
              </a:extLst>
            </p:cNvPr>
            <p:cNvSpPr/>
            <p:nvPr/>
          </p:nvSpPr>
          <p:spPr>
            <a:xfrm>
              <a:off x="-12342" y="1023005"/>
              <a:ext cx="7844347" cy="45719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91;p1">
              <a:extLst>
                <a:ext uri="{FF2B5EF4-FFF2-40B4-BE49-F238E27FC236}">
                  <a16:creationId xmlns:a16="http://schemas.microsoft.com/office/drawing/2014/main" id="{E40452F4-D370-5541-BA31-6E61DF8480C2}"/>
                </a:ext>
              </a:extLst>
            </p:cNvPr>
            <p:cNvSpPr/>
            <p:nvPr/>
          </p:nvSpPr>
          <p:spPr>
            <a:xfrm>
              <a:off x="-12784" y="6429375"/>
              <a:ext cx="7844347" cy="169863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8" name="Straight Arrow Connector 32">
            <a:extLst>
              <a:ext uri="{FF2B5EF4-FFF2-40B4-BE49-F238E27FC236}">
                <a16:creationId xmlns:a16="http://schemas.microsoft.com/office/drawing/2014/main" id="{485BF89F-3AD2-A04A-9939-D41CF0128F4E}"/>
              </a:ext>
            </a:extLst>
          </p:cNvPr>
          <p:cNvCxnSpPr>
            <a:cxnSpLocks/>
          </p:cNvCxnSpPr>
          <p:nvPr/>
        </p:nvCxnSpPr>
        <p:spPr>
          <a:xfrm>
            <a:off x="415123" y="4016785"/>
            <a:ext cx="0" cy="1765330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Google Shape;121;p3">
            <a:extLst>
              <a:ext uri="{FF2B5EF4-FFF2-40B4-BE49-F238E27FC236}">
                <a16:creationId xmlns:a16="http://schemas.microsoft.com/office/drawing/2014/main" id="{C575A95F-D3A7-B542-B3AD-5E86CB20EEBF}"/>
              </a:ext>
            </a:extLst>
          </p:cNvPr>
          <p:cNvSpPr txBox="1"/>
          <p:nvPr/>
        </p:nvSpPr>
        <p:spPr>
          <a:xfrm>
            <a:off x="761095" y="2104993"/>
            <a:ext cx="2775497" cy="2323673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lang="uk-UA" sz="1300">
                <a:solidFill>
                  <a:srgbClr val="D52C2A"/>
                </a:solidFill>
                <a:latin typeface="+mj-lt"/>
              </a:rPr>
              <a:t>1918</a:t>
            </a:r>
          </a:p>
          <a:p>
            <a:r>
              <a:rPr b="1" dirty="0" lang="ru-RU" sz="1100">
                <a:solidFill>
                  <a:schemeClr val="dk1"/>
                </a:solidFill>
                <a:latin typeface="+mj-lt"/>
              </a:rPr>
              <a:t>22 </a:t>
            </a:r>
            <a:r>
              <a:rPr b="1" dirty="0" err="1" lang="ru-RU" sz="1100">
                <a:solidFill>
                  <a:schemeClr val="dk1"/>
                </a:solidFill>
                <a:latin typeface="+mj-lt"/>
              </a:rPr>
              <a:t>січня</a:t>
            </a:r>
            <a:r>
              <a:rPr b="1"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–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проголошення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незалежності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УНР</a:t>
            </a:r>
          </a:p>
          <a:p>
            <a:r>
              <a:rPr b="1" dirty="0" err="1" lang="ru-RU" sz="1100">
                <a:solidFill>
                  <a:schemeClr val="dk1"/>
                </a:solidFill>
                <a:latin typeface="+mj-lt"/>
              </a:rPr>
              <a:t>Січень-квітень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– перша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більшовицька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окупація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України</a:t>
            </a:r>
            <a:endParaRPr dirty="0" lang="ru-RU" sz="1100">
              <a:solidFill>
                <a:schemeClr val="dk1"/>
              </a:solidFill>
              <a:latin typeface="+mj-lt"/>
            </a:endParaRPr>
          </a:p>
          <a:p>
            <a:r>
              <a:rPr b="1" dirty="0" lang="ru-RU" sz="1100">
                <a:solidFill>
                  <a:schemeClr val="dk1"/>
                </a:solidFill>
                <a:latin typeface="+mj-lt"/>
              </a:rPr>
              <a:t>29 </a:t>
            </a:r>
            <a:r>
              <a:rPr b="1" dirty="0" err="1" lang="ru-RU" sz="1100">
                <a:solidFill>
                  <a:schemeClr val="dk1"/>
                </a:solidFill>
                <a:latin typeface="+mj-lt"/>
              </a:rPr>
              <a:t>квітня</a:t>
            </a:r>
            <a:r>
              <a:rPr b="1"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–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проголошення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Гетьманату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;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створення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Українського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військово-морського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флоту</a:t>
            </a:r>
          </a:p>
          <a:p>
            <a:r>
              <a:rPr b="1" dirty="0" lang="ru-RU" sz="1100">
                <a:solidFill>
                  <a:schemeClr val="dk1"/>
                </a:solidFill>
                <a:latin typeface="+mj-lt"/>
              </a:rPr>
              <a:t>13 листопада 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–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проголошення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ЗУНР</a:t>
            </a:r>
          </a:p>
          <a:p>
            <a:r>
              <a:rPr b="1" dirty="0" lang="ru-RU" sz="1100">
                <a:solidFill>
                  <a:schemeClr val="dk1"/>
                </a:solidFill>
                <a:latin typeface="+mj-lt"/>
              </a:rPr>
              <a:t>14 </a:t>
            </a:r>
            <a:r>
              <a:rPr b="1" dirty="0" err="1" lang="ru-RU" sz="1100">
                <a:solidFill>
                  <a:schemeClr val="dk1"/>
                </a:solidFill>
                <a:latin typeface="+mj-lt"/>
              </a:rPr>
              <a:t>грудня</a:t>
            </a:r>
            <a:r>
              <a:rPr b="1"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–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відновлення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Української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Народної</a:t>
            </a:r>
            <a:r>
              <a:rPr dirty="0" lang="ru-RU" sz="1100">
                <a:solidFill>
                  <a:schemeClr val="dk1"/>
                </a:solidFill>
                <a:latin typeface="+mj-lt"/>
              </a:rPr>
              <a:t> </a:t>
            </a:r>
            <a:r>
              <a:rPr dirty="0" err="1" lang="ru-RU" sz="1100">
                <a:solidFill>
                  <a:schemeClr val="dk1"/>
                </a:solidFill>
                <a:latin typeface="+mj-lt"/>
              </a:rPr>
              <a:t>Республіки</a:t>
            </a:r>
            <a:endParaRPr dirty="0" lang="ru-RU" sz="1100">
              <a:solidFill>
                <a:schemeClr val="dk1"/>
              </a:solidFill>
              <a:latin typeface="+mj-lt"/>
            </a:endParaRPr>
          </a:p>
          <a:p>
            <a:r>
              <a:rPr dirty="0" lang="ru-RU" sz="1100"/>
              <a:t/>
            </a:r>
            <a:br>
              <a:rPr dirty="0" lang="ru-RU" sz="1100"/>
            </a:br>
            <a:r>
              <a:rPr dirty="0" lang="ru-RU" sz="1100"/>
              <a:t/>
            </a:r>
            <a:br>
              <a:rPr dirty="0" lang="ru-RU" sz="1100"/>
            </a:br>
            <a:endParaRPr dirty="0" lang="uk-UA" sz="1100">
              <a:solidFill>
                <a:schemeClr val="dk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1686906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227" cy="1588"/>
          </a:xfrm>
          <a:prstGeom prst="rect"/>
          <a:noFill/>
        </p:spPr>
      </p:pic>
      <p:pic>
        <p:nvPicPr>
          <p:cNvPr id="14" name="Google Shape;134;p7">
            <a:extLst>
              <a:ext uri="{FF2B5EF4-FFF2-40B4-BE49-F238E27FC236}">
                <a16:creationId xmlns:a16="http://schemas.microsoft.com/office/drawing/2014/main" id="{FC28B340-0BB6-AD4A-B325-937B1C7B2C51}"/>
              </a:ext>
            </a:extLst>
          </p:cNvPr>
          <p:cNvPicPr preferRelativeResize="0"/>
          <p:nvPr/>
        </p:nvPicPr>
        <p:blipFill rotWithShape="1">
          <a:blip r:embed="rId7">
            <a:alphaModFix amt="35000"/>
          </a:blip>
          <a:srcRect b="-78"/>
          <a:stretch/>
        </p:blipFill>
        <p:spPr>
          <a:xfrm>
            <a:off x="-10672" y="980984"/>
            <a:ext cx="9154672" cy="587701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128588" y="118819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rtlCol="0" spcFirstLastPara="1" tIns="45700" vert="horz" wrap="square">
            <a:noAutofit/>
          </a:bodyPr>
          <a:lstStyle/>
          <a:p>
            <a:pPr>
              <a:spcBef>
                <a:spcPts val="0"/>
              </a:spcBef>
            </a:pPr>
            <a:r>
              <a:rPr b="1" dirty="0" err="1" lang="ru-RU" sz="2800">
                <a:sym typeface="Century Gothic"/>
              </a:rPr>
              <a:t>Україна</a:t>
            </a:r>
            <a:r>
              <a:rPr b="1" dirty="0" lang="ru-RU" sz="2800">
                <a:sym typeface="Century Gothic"/>
              </a:rPr>
              <a:t> </a:t>
            </a:r>
            <a:r>
              <a:rPr b="1" dirty="0" err="1" lang="ru-RU" sz="2800">
                <a:sym typeface="Century Gothic"/>
              </a:rPr>
              <a:t>під</a:t>
            </a:r>
            <a:r>
              <a:rPr b="1" dirty="0" lang="ru-RU" sz="2800">
                <a:sym typeface="Century Gothic"/>
              </a:rPr>
              <a:t> </a:t>
            </a:r>
            <a:r>
              <a:rPr b="1" dirty="0" err="1" lang="ru-RU" sz="2800">
                <a:sym typeface="Century Gothic"/>
              </a:rPr>
              <a:t>окупацією</a:t>
            </a:r>
            <a:endParaRPr b="1" dirty="0" lang="uk-UA" sz="280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199E769-ADA3-174E-9219-E2D8DA58FF9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75" y="235639"/>
            <a:ext cx="784360" cy="7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Зображення, що містить малювання, стіл, знак&#10;&#10;Автоматично згенерований опис" id="15" name="Google Shape;92;p1">
            <a:extLst>
              <a:ext uri="{FF2B5EF4-FFF2-40B4-BE49-F238E27FC236}">
                <a16:creationId xmlns:a16="http://schemas.microsoft.com/office/drawing/2014/main" id="{DA8604F6-F0C4-5D40-B5C8-A6A048E14404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8588" y="235639"/>
            <a:ext cx="2307592" cy="6757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70;gfb530b143f_0_61">
            <a:extLst>
              <a:ext uri="{FF2B5EF4-FFF2-40B4-BE49-F238E27FC236}">
                <a16:creationId xmlns:a16="http://schemas.microsoft.com/office/drawing/2014/main" id="{34AA65F2-75EA-F34C-92A5-17D7C49C0A4A}"/>
              </a:ext>
            </a:extLst>
          </p:cNvPr>
          <p:cNvSpPr/>
          <p:nvPr/>
        </p:nvSpPr>
        <p:spPr>
          <a:xfrm>
            <a:off x="277691" y="2127305"/>
            <a:ext cx="4104000" cy="172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anchor="t" anchorCtr="0" bIns="144000" lIns="180000" rIns="180000" spcFirstLastPara="1" tIns="144000" wrap="square">
            <a:noAutofit/>
          </a:bodyPr>
          <a:lstStyle/>
          <a:p>
            <a:pPr algn="r" lvl="0">
              <a:buClr>
                <a:schemeClr val="dk1"/>
              </a:buClr>
            </a:pPr>
            <a:r>
              <a:rPr b="1" dirty="0" err="1" lang="ru-RU">
                <a:solidFill>
                  <a:schemeClr val="tx1"/>
                </a:solidFill>
                <a:latin typeface="+mj-lt"/>
              </a:rPr>
              <a:t>Воєнний</a:t>
            </a:r>
            <a:r>
              <a:rPr b="1" dirty="0" lang="ru-RU">
                <a:solidFill>
                  <a:schemeClr val="tx1"/>
                </a:solidFill>
                <a:latin typeface="+mj-lt"/>
              </a:rPr>
              <a:t> </a:t>
            </a:r>
            <a:r>
              <a:rPr b="1" dirty="0" err="1" lang="ru-RU">
                <a:solidFill>
                  <a:schemeClr val="tx1"/>
                </a:solidFill>
                <a:latin typeface="+mj-lt"/>
              </a:rPr>
              <a:t>комунізм</a:t>
            </a:r>
            <a:endParaRPr b="1" dirty="0" lang="ru-RU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Google Shape;172;gfb530b143f_0_61">
            <a:extLst>
              <a:ext uri="{FF2B5EF4-FFF2-40B4-BE49-F238E27FC236}">
                <a16:creationId xmlns:a16="http://schemas.microsoft.com/office/drawing/2014/main" id="{5F9FE94E-3638-2A42-907A-EFBB47D9D60A}"/>
              </a:ext>
            </a:extLst>
          </p:cNvPr>
          <p:cNvSpPr/>
          <p:nvPr/>
        </p:nvSpPr>
        <p:spPr>
          <a:xfrm>
            <a:off x="4825911" y="2127305"/>
            <a:ext cx="4104000" cy="172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anchor="t" anchorCtr="0" bIns="144000" lIns="180000" rIns="180000" spcFirstLastPara="1" tIns="144000" wrap="square">
            <a:noAutofit/>
          </a:bodyPr>
          <a:lstStyle/>
          <a:p>
            <a:pPr lvl="0">
              <a:buClr>
                <a:schemeClr val="dk1"/>
              </a:buClr>
            </a:pPr>
            <a:r>
              <a:rPr b="1" dirty="0" lang="ru-RU">
                <a:solidFill>
                  <a:schemeClr val="tx1"/>
                </a:solidFill>
                <a:latin typeface="+mj-lt"/>
              </a:rPr>
              <a:t>Диктатура</a:t>
            </a:r>
          </a:p>
        </p:txBody>
      </p:sp>
      <p:sp>
        <p:nvSpPr>
          <p:cNvPr id="25" name="Google Shape;174;gfb530b143f_0_61">
            <a:extLst>
              <a:ext uri="{FF2B5EF4-FFF2-40B4-BE49-F238E27FC236}">
                <a16:creationId xmlns:a16="http://schemas.microsoft.com/office/drawing/2014/main" id="{7291118D-1239-D34D-BB09-CBBCCDABDE10}"/>
              </a:ext>
            </a:extLst>
          </p:cNvPr>
          <p:cNvSpPr/>
          <p:nvPr/>
        </p:nvSpPr>
        <p:spPr>
          <a:xfrm>
            <a:off x="277691" y="4292663"/>
            <a:ext cx="4104000" cy="172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anchor="b" anchorCtr="0" bIns="144000" lIns="180000" rIns="180000" spcFirstLastPara="1" tIns="144000" wrap="square">
            <a:noAutofit/>
          </a:bodyPr>
          <a:lstStyle/>
          <a:p>
            <a:pPr algn="r" lvl="0">
              <a:buClr>
                <a:schemeClr val="dk1"/>
              </a:buClr>
            </a:pPr>
            <a:r>
              <a:rPr b="1" dirty="0" err="1" lang="ru-RU">
                <a:solidFill>
                  <a:schemeClr val="tx1"/>
                </a:solidFill>
                <a:latin typeface="+mj-lt"/>
              </a:rPr>
              <a:t>Червоний</a:t>
            </a:r>
            <a:r>
              <a:rPr b="1" dirty="0" lang="ru-RU">
                <a:solidFill>
                  <a:schemeClr val="tx1"/>
                </a:solidFill>
                <a:latin typeface="+mj-lt"/>
              </a:rPr>
              <a:t> </a:t>
            </a:r>
            <a:r>
              <a:rPr b="1" dirty="0" err="1" lang="ru-RU">
                <a:solidFill>
                  <a:schemeClr val="tx1"/>
                </a:solidFill>
                <a:latin typeface="+mj-lt"/>
              </a:rPr>
              <a:t>терор</a:t>
            </a:r>
            <a:endParaRPr b="1" dirty="0" lang="ru-RU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Google Shape;176;gfb530b143f_0_61">
            <a:extLst>
              <a:ext uri="{FF2B5EF4-FFF2-40B4-BE49-F238E27FC236}">
                <a16:creationId xmlns:a16="http://schemas.microsoft.com/office/drawing/2014/main" id="{5F4D1E17-D480-7447-8046-D881E1874D3B}"/>
              </a:ext>
            </a:extLst>
          </p:cNvPr>
          <p:cNvSpPr/>
          <p:nvPr/>
        </p:nvSpPr>
        <p:spPr>
          <a:xfrm>
            <a:off x="4825911" y="4292663"/>
            <a:ext cx="4104000" cy="172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anchor="b" anchorCtr="0" bIns="144000" lIns="180000" rIns="180000" spcFirstLastPara="1" tIns="144000" wrap="square">
            <a:noAutofit/>
          </a:bodyPr>
          <a:lstStyle/>
          <a:p>
            <a:pPr lvl="0">
              <a:buClr>
                <a:schemeClr val="dk1"/>
              </a:buClr>
            </a:pPr>
            <a:r>
              <a:rPr b="1" dirty="0" err="1" lang="ru-RU">
                <a:solidFill>
                  <a:schemeClr val="tx1"/>
                </a:solidFill>
                <a:latin typeface="+mj-lt"/>
              </a:rPr>
              <a:t>Агітація</a:t>
            </a:r>
            <a:r>
              <a:rPr b="1" dirty="0" lang="ru-RU">
                <a:solidFill>
                  <a:schemeClr val="tx1"/>
                </a:solidFill>
                <a:latin typeface="+mj-lt"/>
              </a:rPr>
              <a:t>, пропаганда</a:t>
            </a:r>
          </a:p>
        </p:txBody>
      </p:sp>
      <p:sp>
        <p:nvSpPr>
          <p:cNvPr id="32" name="Google Shape;178;gfb530b143f_0_61">
            <a:extLst>
              <a:ext uri="{FF2B5EF4-FFF2-40B4-BE49-F238E27FC236}">
                <a16:creationId xmlns:a16="http://schemas.microsoft.com/office/drawing/2014/main" id="{E3A146E9-DCE6-7E45-8BE9-F751D2593440}"/>
              </a:ext>
            </a:extLst>
          </p:cNvPr>
          <p:cNvSpPr txBox="1"/>
          <p:nvPr/>
        </p:nvSpPr>
        <p:spPr>
          <a:xfrm>
            <a:off x="277691" y="4292663"/>
            <a:ext cx="1908000" cy="172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dirty="0" err="1" lang="ru-RU" sz="1200">
                <a:solidFill>
                  <a:schemeClr val="tx1"/>
                </a:solidFill>
                <a:latin typeface="+mj-lt"/>
              </a:rPr>
              <a:t>Репресії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, 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колективна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відповідальність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 (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кругова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 порука), 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народні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 суди, 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ревкоми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, 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концтабори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, ЧК, 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використання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регулярних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військ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 у 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вилученні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продуктів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 </a:t>
            </a:r>
            <a:endParaRPr dirty="0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Google Shape;179;gfb530b143f_0_61">
            <a:extLst>
              <a:ext uri="{FF2B5EF4-FFF2-40B4-BE49-F238E27FC236}">
                <a16:creationId xmlns:a16="http://schemas.microsoft.com/office/drawing/2014/main" id="{FADD73CB-F116-0640-9740-4270EF45069F}"/>
              </a:ext>
            </a:extLst>
          </p:cNvPr>
          <p:cNvSpPr txBox="1"/>
          <p:nvPr/>
        </p:nvSpPr>
        <p:spPr>
          <a:xfrm>
            <a:off x="277691" y="2127305"/>
            <a:ext cx="1908000" cy="172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lang="ru-RU" sz="1200">
                <a:solidFill>
                  <a:schemeClr val="tx1"/>
                </a:solidFill>
                <a:latin typeface="+mj-lt"/>
              </a:rPr>
              <a:t>Націоналізація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підприємств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, 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відбирання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продовольства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 у селян, 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трудові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армії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, 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скасування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торгівлі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 та грошей, 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товари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 за 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картками</a:t>
            </a:r>
            <a:endParaRPr dirty="0" sz="1200">
              <a:solidFill>
                <a:schemeClr val="tx1"/>
              </a:solidFill>
              <a:latin typeface="+mj-lt"/>
              <a:sym typeface="Arial"/>
            </a:endParaRPr>
          </a:p>
        </p:txBody>
      </p:sp>
      <p:sp>
        <p:nvSpPr>
          <p:cNvPr id="34" name="Google Shape;180;gfb530b143f_0_61">
            <a:extLst>
              <a:ext uri="{FF2B5EF4-FFF2-40B4-BE49-F238E27FC236}">
                <a16:creationId xmlns:a16="http://schemas.microsoft.com/office/drawing/2014/main" id="{7958A19D-30DC-E740-91A1-664FC88EF64D}"/>
              </a:ext>
            </a:extLst>
          </p:cNvPr>
          <p:cNvSpPr txBox="1"/>
          <p:nvPr/>
        </p:nvSpPr>
        <p:spPr>
          <a:xfrm>
            <a:off x="7021911" y="2127305"/>
            <a:ext cx="1908000" cy="172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dirty="0" err="1" lang="ru-RU" sz="1200">
                <a:solidFill>
                  <a:schemeClr val="tx1"/>
                </a:solidFill>
                <a:latin typeface="+mj-lt"/>
              </a:rPr>
              <a:t>Однопартійність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, 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централізація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, 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знищення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політичних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опонентів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 і «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класових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ворогів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», 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заміна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 рад ревкомами і 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комбідами</a:t>
            </a:r>
            <a:endParaRPr dirty="0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Google Shape;181;gfb530b143f_0_61">
            <a:extLst>
              <a:ext uri="{FF2B5EF4-FFF2-40B4-BE49-F238E27FC236}">
                <a16:creationId xmlns:a16="http://schemas.microsoft.com/office/drawing/2014/main" id="{AC02D855-8A7B-0841-A164-3DE5D22688C7}"/>
              </a:ext>
            </a:extLst>
          </p:cNvPr>
          <p:cNvSpPr txBox="1"/>
          <p:nvPr/>
        </p:nvSpPr>
        <p:spPr>
          <a:xfrm>
            <a:off x="7021911" y="4284716"/>
            <a:ext cx="1908000" cy="172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anchor="ctr" anchorCtr="0" bIns="45700" lIns="91425" rIns="91425" spcFirstLastPara="1" tIns="45700" wrap="square">
            <a:noAutofit/>
          </a:bodyPr>
          <a:lstStyle/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err="1" lang="ru-RU" sz="1200">
                <a:solidFill>
                  <a:schemeClr val="tx1"/>
                </a:solidFill>
                <a:latin typeface="+mj-lt"/>
              </a:rPr>
              <a:t>Нав’язування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комуністичних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 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ідей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, 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популізм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, 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більшовизація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 «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Просвіт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», контроль над </a:t>
            </a:r>
            <a:r>
              <a:rPr dirty="0" err="1" lang="ru-RU" sz="1200">
                <a:solidFill>
                  <a:schemeClr val="tx1"/>
                </a:solidFill>
                <a:latin typeface="+mj-lt"/>
              </a:rPr>
              <a:t>митцями</a:t>
            </a:r>
            <a:r>
              <a:rPr dirty="0" lang="ru-RU" sz="1200">
                <a:solidFill>
                  <a:schemeClr val="tx1"/>
                </a:solidFill>
                <a:latin typeface="+mj-lt"/>
              </a:rPr>
              <a:t>, цензура</a:t>
            </a:r>
            <a:endParaRPr dirty="0" sz="1200">
              <a:solidFill>
                <a:schemeClr val="tx1"/>
              </a:solidFill>
              <a:latin typeface="+mj-lt"/>
              <a:sym typeface="Arial"/>
            </a:endParaRPr>
          </a:p>
        </p:txBody>
      </p:sp>
      <p:grpSp>
        <p:nvGrpSpPr>
          <p:cNvPr id="36" name="Google Shape;182;gfb530b143f_0_61">
            <a:extLst>
              <a:ext uri="{FF2B5EF4-FFF2-40B4-BE49-F238E27FC236}">
                <a16:creationId xmlns:a16="http://schemas.microsoft.com/office/drawing/2014/main" id="{024AF814-C150-6C45-A28C-7AAA54617150}"/>
              </a:ext>
            </a:extLst>
          </p:cNvPr>
          <p:cNvGrpSpPr/>
          <p:nvPr/>
        </p:nvGrpSpPr>
        <p:grpSpPr>
          <a:xfrm>
            <a:off x="3561123" y="2790787"/>
            <a:ext cx="2021755" cy="1990827"/>
            <a:chOff x="2457" y="2000"/>
            <a:chExt cx="901" cy="900"/>
          </a:xfrm>
        </p:grpSpPr>
        <p:pic>
          <p:nvPicPr>
            <p:cNvPr descr="circuler_1" id="37" name="Google Shape;183;gfb530b143f_0_61">
              <a:extLst>
                <a:ext uri="{FF2B5EF4-FFF2-40B4-BE49-F238E27FC236}">
                  <a16:creationId xmlns:a16="http://schemas.microsoft.com/office/drawing/2014/main" id="{40AC4AEE-2C20-224B-8698-683C91CE659F}"/>
                </a:ext>
              </a:extLst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457" y="2000"/>
              <a:ext cx="901" cy="8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" name="Google Shape;184;gfb530b143f_0_61">
              <a:extLst>
                <a:ext uri="{FF2B5EF4-FFF2-40B4-BE49-F238E27FC236}">
                  <a16:creationId xmlns:a16="http://schemas.microsoft.com/office/drawing/2014/main" id="{75E88E35-B34B-E141-BD8D-37B82FE3DCAC}"/>
                </a:ext>
              </a:extLst>
            </p:cNvPr>
            <p:cNvSpPr/>
            <p:nvPr/>
          </p:nvSpPr>
          <p:spPr>
            <a:xfrm>
              <a:off x="2457" y="2000"/>
              <a:ext cx="900" cy="900"/>
            </a:xfrm>
            <a:prstGeom prst="ellipse">
              <a:avLst/>
            </a:prstGeom>
            <a:solidFill>
              <a:srgbClr val="740014"/>
            </a:solidFill>
            <a:ln cap="flat" cmpd="sng" w="57150">
              <a:solidFill>
                <a:srgbClr val="F8F8F8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 sz="2000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" name="Google Shape;197;gfb530b143f_0_61">
            <a:extLst>
              <a:ext uri="{FF2B5EF4-FFF2-40B4-BE49-F238E27FC236}">
                <a16:creationId xmlns:a16="http://schemas.microsoft.com/office/drawing/2014/main" id="{C989A496-7FF3-9446-A14D-F85A87479A0D}"/>
              </a:ext>
            </a:extLst>
          </p:cNvPr>
          <p:cNvSpPr txBox="1"/>
          <p:nvPr/>
        </p:nvSpPr>
        <p:spPr>
          <a:xfrm>
            <a:off x="3637989" y="3429846"/>
            <a:ext cx="1875094" cy="1077178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rIns="91425" spcFirstLastPara="1" tIns="45700" wrap="square">
            <a:spAutoFit/>
          </a:bodyPr>
          <a:lstStyle/>
          <a:p>
            <a:pPr algn="ctr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dirty="0" err="1" lang="ru-RU" sz="2000">
                <a:solidFill>
                  <a:schemeClr val="bg1"/>
                </a:solidFill>
                <a:latin typeface="+mj-lt"/>
              </a:rPr>
              <a:t>Більшовицький</a:t>
            </a:r>
            <a:r>
              <a:rPr b="1" dirty="0" lang="ru-RU" sz="2000">
                <a:solidFill>
                  <a:schemeClr val="bg1"/>
                </a:solidFill>
                <a:latin typeface="+mj-lt"/>
              </a:rPr>
              <a:t> режим</a:t>
            </a:r>
            <a:endParaRPr b="1" dirty="0" sz="2000">
              <a:solidFill>
                <a:schemeClr val="bg1"/>
              </a:solidFill>
              <a:latin typeface="+mj-lt"/>
            </a:endParaRPr>
          </a:p>
          <a:p>
            <a:pPr algn="l" indent="0" lvl="0" marL="0" marR="0" rtl="0">
              <a:spcBef>
                <a:spcPts val="0"/>
              </a:spcBef>
              <a:spcAft>
                <a:spcPts val="0"/>
              </a:spcAft>
              <a:buNone/>
            </a:pPr>
            <a:endParaRPr b="1" dirty="0" sz="2400">
              <a:solidFill>
                <a:schemeClr val="bg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201;gfb530b143f_0_61">
            <a:extLst>
              <a:ext uri="{FF2B5EF4-FFF2-40B4-BE49-F238E27FC236}">
                <a16:creationId xmlns:a16="http://schemas.microsoft.com/office/drawing/2014/main" id="{6BF5973B-D724-D447-871B-6DA8DD505620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813760" y="4565181"/>
            <a:ext cx="975025" cy="97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202;gfb530b143f_0_61">
            <a:extLst>
              <a:ext uri="{FF2B5EF4-FFF2-40B4-BE49-F238E27FC236}">
                <a16:creationId xmlns:a16="http://schemas.microsoft.com/office/drawing/2014/main" id="{334D25DC-C000-A042-90B0-BBC884042294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813760" y="2607439"/>
            <a:ext cx="975025" cy="97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203;gfb530b143f_0_61">
            <a:extLst>
              <a:ext uri="{FF2B5EF4-FFF2-40B4-BE49-F238E27FC236}">
                <a16:creationId xmlns:a16="http://schemas.microsoft.com/office/drawing/2014/main" id="{B493A479-21E9-0D48-8F50-63C7385C36A8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561179" y="4537807"/>
            <a:ext cx="997700" cy="9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204;gfb530b143f_0_61">
            <a:extLst>
              <a:ext uri="{FF2B5EF4-FFF2-40B4-BE49-F238E27FC236}">
                <a16:creationId xmlns:a16="http://schemas.microsoft.com/office/drawing/2014/main" id="{E2CDE635-03EA-434E-8827-C2BB554A5CDC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517993" y="2589729"/>
            <a:ext cx="1053575" cy="1053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88;p1">
            <a:extLst>
              <a:ext uri="{FF2B5EF4-FFF2-40B4-BE49-F238E27FC236}">
                <a16:creationId xmlns:a16="http://schemas.microsoft.com/office/drawing/2014/main" id="{439FE08F-60E1-0843-B316-FA6AB3DB58EB}"/>
              </a:ext>
            </a:extLst>
          </p:cNvPr>
          <p:cNvGrpSpPr/>
          <p:nvPr/>
        </p:nvGrpSpPr>
        <p:grpSpPr>
          <a:xfrm>
            <a:off x="0" y="1026931"/>
            <a:ext cx="9144515" cy="5576233"/>
            <a:chOff x="-12784" y="1023005"/>
            <a:chExt cx="7844789" cy="5576233"/>
          </a:xfrm>
        </p:grpSpPr>
        <p:sp>
          <p:nvSpPr>
            <p:cNvPr id="57" name="Google Shape;89;p1">
              <a:extLst>
                <a:ext uri="{FF2B5EF4-FFF2-40B4-BE49-F238E27FC236}">
                  <a16:creationId xmlns:a16="http://schemas.microsoft.com/office/drawing/2014/main" id="{4E119722-615C-054C-B5D4-086089B776AC}"/>
                </a:ext>
              </a:extLst>
            </p:cNvPr>
            <p:cNvSpPr/>
            <p:nvPr/>
          </p:nvSpPr>
          <p:spPr>
            <a:xfrm>
              <a:off x="-12342" y="1023005"/>
              <a:ext cx="7844347" cy="45719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91;p1">
              <a:extLst>
                <a:ext uri="{FF2B5EF4-FFF2-40B4-BE49-F238E27FC236}">
                  <a16:creationId xmlns:a16="http://schemas.microsoft.com/office/drawing/2014/main" id="{8EA1E962-2A9B-4749-878C-F2A73120A2AD}"/>
                </a:ext>
              </a:extLst>
            </p:cNvPr>
            <p:cNvSpPr/>
            <p:nvPr/>
          </p:nvSpPr>
          <p:spPr>
            <a:xfrm>
              <a:off x="-12784" y="6429375"/>
              <a:ext cx="7844347" cy="169863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6268543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227" cy="1588"/>
          </a:xfrm>
          <a:prstGeom prst="rect"/>
          <a:noFill/>
        </p:spPr>
      </p:pic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128588" y="98273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rtlCol="0" spcFirstLastPara="1" tIns="45700" vert="horz" wrap="square">
            <a:noAutofit/>
          </a:bodyPr>
          <a:lstStyle/>
          <a:p>
            <a:pPr>
              <a:spcBef>
                <a:spcPts val="0"/>
              </a:spcBef>
            </a:pPr>
            <a:r>
              <a:rPr b="1" dirty="0" err="1" lang="ru-RU" sz="2800">
                <a:sym typeface="Century Gothic"/>
              </a:rPr>
              <a:t>Україна</a:t>
            </a:r>
            <a:r>
              <a:rPr b="1" dirty="0" lang="ru-RU" sz="2800">
                <a:sym typeface="Century Gothic"/>
              </a:rPr>
              <a:t> </a:t>
            </a:r>
            <a:r>
              <a:rPr b="1" dirty="0" err="1" lang="ru-RU" sz="2800">
                <a:sym typeface="Century Gothic"/>
              </a:rPr>
              <a:t>повстала</a:t>
            </a:r>
            <a:r>
              <a:rPr b="1" dirty="0" lang="en-US" sz="2800">
                <a:sym typeface="Century Gothic"/>
              </a:rPr>
              <a:t> </a:t>
            </a:r>
            <a:r>
              <a:rPr b="1" dirty="0" err="1" lang="ru-RU" sz="2800"/>
              <a:t>проти</a:t>
            </a:r>
            <a:r>
              <a:rPr b="1" dirty="0" lang="ru-RU" sz="2800"/>
              <a:t> </a:t>
            </a:r>
            <a:r>
              <a:rPr b="1" dirty="0" err="1" lang="ru-RU" sz="2800"/>
              <a:t>червоної</a:t>
            </a:r>
            <a:r>
              <a:rPr b="1" dirty="0" lang="ru-RU" sz="2800"/>
              <a:t> </a:t>
            </a:r>
            <a:r>
              <a:rPr b="1" dirty="0" err="1" lang="ru-RU" sz="2800"/>
              <a:t>окупації</a:t>
            </a:r>
            <a:endParaRPr b="1" dirty="0" lang="uk-UA" sz="280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199E769-ADA3-174E-9219-E2D8DA58FF9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75" y="235639"/>
            <a:ext cx="784360" cy="7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Зображення, що містить малювання, стіл, знак&#10;&#10;Автоматично згенерований опис" id="15" name="Google Shape;92;p1">
            <a:extLst>
              <a:ext uri="{FF2B5EF4-FFF2-40B4-BE49-F238E27FC236}">
                <a16:creationId xmlns:a16="http://schemas.microsoft.com/office/drawing/2014/main" id="{DA8604F6-F0C4-5D40-B5C8-A6A048E1440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588" y="235639"/>
            <a:ext cx="2307592" cy="6757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EFD12CD-CD19-DE4C-8AC5-FCE25B21E122}"/>
              </a:ext>
            </a:extLst>
          </p:cNvPr>
          <p:cNvCxnSpPr>
            <a:cxnSpLocks/>
          </p:cNvCxnSpPr>
          <p:nvPr/>
        </p:nvCxnSpPr>
        <p:spPr>
          <a:xfrm flipV="1">
            <a:off x="341647" y="4813218"/>
            <a:ext cx="0" cy="1344072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214;p4">
            <a:extLst>
              <a:ext uri="{FF2B5EF4-FFF2-40B4-BE49-F238E27FC236}">
                <a16:creationId xmlns:a16="http://schemas.microsoft.com/office/drawing/2014/main" id="{906136A4-ED7E-F041-AE58-932C74E309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2534" y="4813219"/>
            <a:ext cx="7886700" cy="1344071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91425" rIns="91425" spcFirstLastPara="1" tIns="0" wrap="square">
            <a:noAutofit/>
          </a:bodyPr>
          <a:lstStyle/>
          <a:p>
            <a:pPr algn="l" indent="0" lvl="0" marL="0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3200"/>
              <a:buNone/>
            </a:pP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Щоденні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розгроми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радянських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установ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,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залізничних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станцій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,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телеграфних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 контор…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складів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 і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заводів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…до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цього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 часу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є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головним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гальмом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 у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всіх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 заходах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більшовиків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змінити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владу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 в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Україні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…".</a:t>
            </a:r>
          </a:p>
          <a:p>
            <a:pPr algn="r" indent="-139700" lvl="0" marL="3429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None/>
            </a:pPr>
            <a:r>
              <a:rPr dirty="0" lang="ru-RU" sz="1600">
                <a:latin typeface="+mj-lt"/>
                <a:ea typeface="Roboto"/>
                <a:cs typeface="Roboto"/>
                <a:sym typeface="Roboto"/>
              </a:rPr>
              <a:t>З </a:t>
            </a:r>
            <a:r>
              <a:rPr dirty="0" err="1" lang="ru-RU" sz="1600">
                <a:latin typeface="+mj-lt"/>
                <a:ea typeface="Roboto"/>
                <a:cs typeface="Roboto"/>
                <a:sym typeface="Roboto"/>
              </a:rPr>
              <a:t>телеграми</a:t>
            </a:r>
            <a:r>
              <a:rPr dirty="0" lang="ru-RU" sz="1600"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dirty="0" err="1" lang="ru-RU" sz="1600">
                <a:latin typeface="+mj-lt"/>
                <a:ea typeface="Roboto"/>
                <a:cs typeface="Roboto"/>
                <a:sym typeface="Roboto"/>
              </a:rPr>
              <a:t>головнокомандувача</a:t>
            </a:r>
            <a:r>
              <a:rPr dirty="0" lang="ru-RU" sz="1600"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dirty="0" err="1" lang="ru-RU" sz="1600">
                <a:latin typeface="+mj-lt"/>
                <a:ea typeface="Roboto"/>
                <a:cs typeface="Roboto"/>
                <a:sym typeface="Roboto"/>
              </a:rPr>
              <a:t>військами</a:t>
            </a:r>
            <a:r>
              <a:rPr dirty="0" lang="ru-RU" sz="1600"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dirty="0" err="1" lang="ru-RU" sz="1600">
                <a:latin typeface="+mj-lt"/>
                <a:ea typeface="Roboto"/>
                <a:cs typeface="Roboto"/>
                <a:sym typeface="Roboto"/>
              </a:rPr>
              <a:t>Червоної</a:t>
            </a:r>
            <a:r>
              <a:rPr dirty="0" lang="ru-RU" sz="1600"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dirty="0" err="1" lang="ru-RU" sz="1600">
                <a:latin typeface="+mj-lt"/>
                <a:ea typeface="Roboto"/>
                <a:cs typeface="Roboto"/>
                <a:sym typeface="Roboto"/>
              </a:rPr>
              <a:t>армії</a:t>
            </a:r>
            <a:endParaRPr dirty="0" lang="ru-RU" sz="1600">
              <a:latin typeface="+mj-lt"/>
              <a:ea typeface="Roboto"/>
              <a:cs typeface="Roboto"/>
              <a:sym typeface="Roboto"/>
            </a:endParaRPr>
          </a:p>
          <a:p>
            <a:pPr algn="r" indent="-139700" lvl="0" marL="342900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None/>
            </a:pPr>
            <a:r>
              <a:rPr dirty="0" lang="ru-RU" sz="1600">
                <a:latin typeface="+mj-lt"/>
                <a:ea typeface="Roboto"/>
                <a:cs typeface="Roboto"/>
                <a:sym typeface="Roboto"/>
              </a:rPr>
              <a:t> в </a:t>
            </a:r>
            <a:r>
              <a:rPr dirty="0" err="1" lang="ru-RU" sz="1600">
                <a:latin typeface="+mj-lt"/>
                <a:ea typeface="Roboto"/>
                <a:cs typeface="Roboto"/>
                <a:sym typeface="Roboto"/>
              </a:rPr>
              <a:t>Україні</a:t>
            </a:r>
            <a:r>
              <a:rPr dirty="0" lang="ru-RU" sz="1600"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dirty="0" err="1" lang="ru-RU" sz="1600">
                <a:latin typeface="+mj-lt"/>
                <a:ea typeface="Roboto"/>
                <a:cs typeface="Roboto"/>
                <a:sym typeface="Roboto"/>
              </a:rPr>
              <a:t>Михайла</a:t>
            </a:r>
            <a:r>
              <a:rPr dirty="0" lang="ru-RU" sz="1600">
                <a:latin typeface="+mj-lt"/>
                <a:ea typeface="Roboto"/>
                <a:cs typeface="Roboto"/>
                <a:sym typeface="Roboto"/>
              </a:rPr>
              <a:t> Фрунзе. 27 </a:t>
            </a:r>
            <a:r>
              <a:rPr dirty="0" err="1" lang="ru-RU" sz="1600">
                <a:latin typeface="+mj-lt"/>
                <a:ea typeface="Roboto"/>
                <a:cs typeface="Roboto"/>
                <a:sym typeface="Roboto"/>
              </a:rPr>
              <a:t>березня</a:t>
            </a:r>
            <a:r>
              <a:rPr dirty="0" lang="ru-RU" sz="1600">
                <a:latin typeface="+mj-lt"/>
                <a:ea typeface="Roboto"/>
                <a:cs typeface="Roboto"/>
                <a:sym typeface="Roboto"/>
              </a:rPr>
              <a:t> 1921</a:t>
            </a:r>
            <a:endParaRPr dirty="0" lang="ru-RU" sz="1600">
              <a:latin typeface="+mj-lt"/>
            </a:endParaRPr>
          </a:p>
        </p:txBody>
      </p:sp>
      <p:sp>
        <p:nvSpPr>
          <p:cNvPr id="21" name="Google Shape;108;p2">
            <a:extLst>
              <a:ext uri="{FF2B5EF4-FFF2-40B4-BE49-F238E27FC236}">
                <a16:creationId xmlns:a16="http://schemas.microsoft.com/office/drawing/2014/main" id="{1ABB0D90-413B-6042-89CA-28CA1285E001}"/>
              </a:ext>
            </a:extLst>
          </p:cNvPr>
          <p:cNvSpPr txBox="1">
            <a:spLocks/>
          </p:cNvSpPr>
          <p:nvPr/>
        </p:nvSpPr>
        <p:spPr>
          <a:xfrm>
            <a:off x="128588" y="2125734"/>
            <a:ext cx="8427000" cy="1673400"/>
          </a:xfrm>
          <a:prstGeom prst="rect">
            <a:avLst/>
          </a:prstGeom>
        </p:spPr>
        <p:txBody>
          <a:bodyPr anchor="t" anchorCtr="0" bIns="45700" lIns="91425" rIns="91425" rtlCol="0" spcFirstLastPara="1" tIns="45700" vert="horz" wrap="square">
            <a:no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1270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b="1" dirty="0" err="1" lang="ru-RU" sz="2000">
                <a:solidFill>
                  <a:srgbClr val="D52C2A"/>
                </a:solidFill>
              </a:rPr>
              <a:t>Навесні</a:t>
            </a:r>
            <a:r>
              <a:rPr b="1" dirty="0" lang="ru-RU" sz="2000">
                <a:solidFill>
                  <a:srgbClr val="D52C2A"/>
                </a:solidFill>
              </a:rPr>
              <a:t> 1921-го </a:t>
            </a:r>
            <a:r>
              <a:rPr dirty="0" err="1" lang="ru-RU" sz="2000"/>
              <a:t>антибільшовицький</a:t>
            </a:r>
            <a:r>
              <a:rPr dirty="0" lang="ru-RU" sz="2000"/>
              <a:t> </a:t>
            </a:r>
            <a:r>
              <a:rPr dirty="0" err="1" lang="ru-RU" sz="2000"/>
              <a:t>рух</a:t>
            </a:r>
            <a:r>
              <a:rPr dirty="0" lang="ru-RU" sz="2000"/>
              <a:t> </a:t>
            </a:r>
            <a:r>
              <a:rPr dirty="0" err="1" lang="ru-RU" sz="2000"/>
              <a:t>охопив</a:t>
            </a:r>
            <a:r>
              <a:rPr dirty="0" lang="ru-RU" sz="2000"/>
              <a:t> </a:t>
            </a:r>
            <a:r>
              <a:rPr dirty="0" err="1" lang="ru-RU" sz="2000"/>
              <a:t>усю</a:t>
            </a:r>
            <a:r>
              <a:rPr dirty="0" lang="ru-RU" sz="2000"/>
              <a:t> </a:t>
            </a:r>
            <a:r>
              <a:rPr dirty="0" err="1" lang="ru-RU" sz="2000"/>
              <a:t>Україну</a:t>
            </a:r>
            <a:r>
              <a:rPr dirty="0" lang="ru-RU" sz="2000"/>
              <a:t>: </a:t>
            </a: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err="1" lang="ru-RU" sz="2000">
                <a:latin typeface="+mj-lt"/>
              </a:rPr>
              <a:t>масовий</a:t>
            </a:r>
            <a:r>
              <a:rPr dirty="0" lang="ru-RU" sz="2000">
                <a:latin typeface="+mj-lt"/>
              </a:rPr>
              <a:t>,</a:t>
            </a: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err="1" lang="ru-RU" sz="2000">
                <a:latin typeface="+mj-lt"/>
              </a:rPr>
              <a:t>селянський</a:t>
            </a:r>
            <a:r>
              <a:rPr dirty="0" lang="ru-RU" sz="2000">
                <a:latin typeface="+mj-lt"/>
              </a:rPr>
              <a:t>, </a:t>
            </a: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err="1" lang="ru-RU" sz="2000">
                <a:latin typeface="+mj-lt"/>
              </a:rPr>
              <a:t>локальний</a:t>
            </a:r>
            <a:r>
              <a:rPr dirty="0" lang="ru-RU" sz="2000">
                <a:latin typeface="+mj-lt"/>
              </a:rPr>
              <a:t>,</a:t>
            </a: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err="1" lang="ru-RU" sz="2000">
                <a:latin typeface="+mj-lt"/>
              </a:rPr>
              <a:t>неконтрольований</a:t>
            </a:r>
            <a:endParaRPr dirty="0" lang="ru-RU" sz="2000">
              <a:latin typeface="+mj-lt"/>
            </a:endParaRPr>
          </a:p>
          <a:p>
            <a:pPr indent="0" marL="203200">
              <a:spcBef>
                <a:spcPts val="0"/>
              </a:spcBef>
              <a:buClr>
                <a:srgbClr val="D52C2A"/>
              </a:buClr>
              <a:buSzPct val="90000"/>
              <a:buNone/>
            </a:pPr>
            <a:endParaRPr b="1" dirty="0" lang="ru-RU" sz="1400">
              <a:solidFill>
                <a:srgbClr val="D52C2A"/>
              </a:solidFill>
              <a:latin typeface="+mj-lt"/>
            </a:endParaRPr>
          </a:p>
          <a:p>
            <a:pPr indent="0" marL="203200">
              <a:spcBef>
                <a:spcPts val="0"/>
              </a:spcBef>
              <a:buClr>
                <a:srgbClr val="D52C2A"/>
              </a:buClr>
              <a:buSzPct val="90000"/>
              <a:buNone/>
            </a:pPr>
            <a:r>
              <a:rPr b="1" dirty="0" lang="ru-RU" sz="2000">
                <a:latin typeface="+mj-lt"/>
              </a:rPr>
              <a:t>                 У цифрах:</a:t>
            </a: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ru-RU" sz="2000">
                <a:solidFill>
                  <a:srgbClr val="D52C2A"/>
                </a:solidFill>
                <a:latin typeface="+mj-lt"/>
              </a:rPr>
              <a:t>464</a:t>
            </a:r>
            <a:r>
              <a:rPr dirty="0" lang="ru-RU" sz="2000">
                <a:latin typeface="+mj-lt"/>
              </a:rPr>
              <a:t> </a:t>
            </a:r>
            <a:r>
              <a:rPr dirty="0" err="1" lang="ru-RU" sz="2000">
                <a:latin typeface="+mj-lt"/>
              </a:rPr>
              <a:t>партизанські</a:t>
            </a:r>
            <a:r>
              <a:rPr dirty="0" lang="ru-RU" sz="2000">
                <a:latin typeface="+mj-lt"/>
              </a:rPr>
              <a:t> загони у 1921 </a:t>
            </a:r>
            <a:r>
              <a:rPr dirty="0" err="1" lang="ru-RU" sz="2000">
                <a:latin typeface="+mj-lt"/>
              </a:rPr>
              <a:t>році</a:t>
            </a:r>
            <a:endParaRPr dirty="0" lang="ru-RU" sz="2000">
              <a:latin typeface="+mj-lt"/>
            </a:endParaRP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ru-RU" sz="2000">
                <a:solidFill>
                  <a:srgbClr val="D52C2A"/>
                </a:solidFill>
                <a:latin typeface="+mj-lt"/>
              </a:rPr>
              <a:t>до 40 </a:t>
            </a:r>
            <a:r>
              <a:rPr dirty="0" err="1" lang="ru-RU" sz="2000">
                <a:solidFill>
                  <a:srgbClr val="D52C2A"/>
                </a:solidFill>
                <a:latin typeface="+mj-lt"/>
              </a:rPr>
              <a:t>тисяч</a:t>
            </a:r>
            <a:r>
              <a:rPr dirty="0" lang="ru-RU" sz="2000">
                <a:solidFill>
                  <a:srgbClr val="D52C2A"/>
                </a:solidFill>
                <a:latin typeface="+mj-lt"/>
              </a:rPr>
              <a:t> </a:t>
            </a:r>
            <a:r>
              <a:rPr dirty="0" lang="ru-RU" sz="2000">
                <a:latin typeface="+mj-lt"/>
              </a:rPr>
              <a:t>селян</a:t>
            </a:r>
          </a:p>
        </p:txBody>
      </p:sp>
      <p:grpSp>
        <p:nvGrpSpPr>
          <p:cNvPr id="22" name="Google Shape;88;p1">
            <a:extLst>
              <a:ext uri="{FF2B5EF4-FFF2-40B4-BE49-F238E27FC236}">
                <a16:creationId xmlns:a16="http://schemas.microsoft.com/office/drawing/2014/main" id="{2349BE09-FB7A-3C43-A686-E69DBDC7F1E7}"/>
              </a:ext>
            </a:extLst>
          </p:cNvPr>
          <p:cNvGrpSpPr/>
          <p:nvPr/>
        </p:nvGrpSpPr>
        <p:grpSpPr>
          <a:xfrm>
            <a:off x="0" y="1026931"/>
            <a:ext cx="9144515" cy="5576233"/>
            <a:chOff x="-12784" y="1023005"/>
            <a:chExt cx="7844789" cy="5576233"/>
          </a:xfrm>
        </p:grpSpPr>
        <p:sp>
          <p:nvSpPr>
            <p:cNvPr id="25" name="Google Shape;89;p1">
              <a:extLst>
                <a:ext uri="{FF2B5EF4-FFF2-40B4-BE49-F238E27FC236}">
                  <a16:creationId xmlns:a16="http://schemas.microsoft.com/office/drawing/2014/main" id="{BD8BE938-515E-0F40-A455-CD4EB32CE186}"/>
                </a:ext>
              </a:extLst>
            </p:cNvPr>
            <p:cNvSpPr/>
            <p:nvPr/>
          </p:nvSpPr>
          <p:spPr>
            <a:xfrm>
              <a:off x="-12342" y="1023005"/>
              <a:ext cx="7844347" cy="45719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91;p1">
              <a:extLst>
                <a:ext uri="{FF2B5EF4-FFF2-40B4-BE49-F238E27FC236}">
                  <a16:creationId xmlns:a16="http://schemas.microsoft.com/office/drawing/2014/main" id="{A69B4AAF-DD5A-E240-90BF-A9048001E10A}"/>
                </a:ext>
              </a:extLst>
            </p:cNvPr>
            <p:cNvSpPr/>
            <p:nvPr/>
          </p:nvSpPr>
          <p:spPr>
            <a:xfrm>
              <a:off x="-12784" y="6429375"/>
              <a:ext cx="7844347" cy="169863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238" name="Picture 22">
            <a:extLst>
              <a:ext uri="{FF2B5EF4-FFF2-40B4-BE49-F238E27FC236}">
                <a16:creationId xmlns:a16="http://schemas.microsoft.com/office/drawing/2014/main" id="{E3868B8F-F4BC-7F4F-B39F-447FF61DD277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52"/>
          <a:stretch/>
        </p:blipFill>
        <p:spPr bwMode="auto">
          <a:xfrm>
            <a:off x="5239795" y="2669742"/>
            <a:ext cx="1903520" cy="184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32">
            <a:extLst>
              <a:ext uri="{FF2B5EF4-FFF2-40B4-BE49-F238E27FC236}">
                <a16:creationId xmlns:a16="http://schemas.microsoft.com/office/drawing/2014/main" id="{F65DAF95-68CC-0B41-89AA-29273549D68C}"/>
              </a:ext>
            </a:extLst>
          </p:cNvPr>
          <p:cNvCxnSpPr>
            <a:cxnSpLocks/>
          </p:cNvCxnSpPr>
          <p:nvPr/>
        </p:nvCxnSpPr>
        <p:spPr>
          <a:xfrm>
            <a:off x="8509234" y="4527958"/>
            <a:ext cx="0" cy="1765330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2D5D926-65B5-D84A-974B-EA047747F000}"/>
              </a:ext>
            </a:extLst>
          </p:cNvPr>
          <p:cNvSpPr txBox="1"/>
          <p:nvPr/>
        </p:nvSpPr>
        <p:spPr>
          <a:xfrm>
            <a:off x="7338337" y="3329299"/>
            <a:ext cx="1577676" cy="5232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kern="1200" lang="x-none">
                <a:solidFill>
                  <a:schemeClr val="tx1"/>
                </a:solidFill>
                <a:latin typeface="+mj-lt"/>
                <a:ea typeface="Roboto"/>
              </a:rPr>
              <a:t>Малюнок прапора</a:t>
            </a:r>
            <a:endParaRPr dirty="0" kern="1200" lang="uk-UA">
              <a:solidFill>
                <a:schemeClr val="tx1"/>
              </a:solidFill>
              <a:latin typeface="+mj-lt"/>
              <a:ea typeface="Roboto"/>
            </a:endParaRPr>
          </a:p>
          <a:p>
            <a:r>
              <a:rPr kern="1200" lang="x-none">
                <a:solidFill>
                  <a:schemeClr val="tx1"/>
                </a:solidFill>
                <a:latin typeface="+mj-lt"/>
                <a:ea typeface="Roboto"/>
              </a:rPr>
              <a:t> </a:t>
            </a:r>
            <a:r>
              <a:rPr dirty="0" kern="1200" lang="x-none">
                <a:solidFill>
                  <a:schemeClr val="tx1"/>
                </a:solidFill>
                <a:latin typeface="+mj-lt"/>
                <a:ea typeface="Roboto"/>
              </a:rPr>
              <a:t>Холодного Яру</a:t>
            </a:r>
          </a:p>
        </p:txBody>
      </p:sp>
      <p:pic>
        <p:nvPicPr>
          <p:cNvPr id="17" name="Picture 22">
            <a:extLst>
              <a:ext uri="{FF2B5EF4-FFF2-40B4-BE49-F238E27FC236}">
                <a16:creationId xmlns:a16="http://schemas.microsoft.com/office/drawing/2014/main" id="{E06877FF-C392-1249-B4DD-1FD78E52AA82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2"/>
          <a:stretch/>
        </p:blipFill>
        <p:spPr bwMode="auto">
          <a:xfrm>
            <a:off x="7111892" y="1400045"/>
            <a:ext cx="1903520" cy="184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32">
            <a:extLst>
              <a:ext uri="{FF2B5EF4-FFF2-40B4-BE49-F238E27FC236}">
                <a16:creationId xmlns:a16="http://schemas.microsoft.com/office/drawing/2014/main" id="{F65DAF95-68CC-0B41-89AA-29273549D68C}"/>
              </a:ext>
            </a:extLst>
          </p:cNvPr>
          <p:cNvCxnSpPr>
            <a:cxnSpLocks/>
          </p:cNvCxnSpPr>
          <p:nvPr/>
        </p:nvCxnSpPr>
        <p:spPr>
          <a:xfrm>
            <a:off x="7143315" y="3852519"/>
            <a:ext cx="1205697" cy="0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470505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227" cy="1588"/>
          </a:xfrm>
          <a:prstGeom prst="rect"/>
          <a:noFill/>
        </p:spPr>
      </p:pic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289755" y="1008764"/>
            <a:ext cx="8229600" cy="845088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rtlCol="0" spcFirstLastPara="1" tIns="45700" vert="horz" wrap="square">
            <a:noAutofit/>
          </a:bodyPr>
          <a:lstStyle/>
          <a:p>
            <a:pPr>
              <a:spcBef>
                <a:spcPts val="0"/>
              </a:spcBef>
            </a:pPr>
            <a:r>
              <a:rPr b="1" dirty="0" lang="uk-UA" sz="2800">
                <a:sym typeface="Century Gothic"/>
              </a:rPr>
              <a:t>Керівництво повстанням</a:t>
            </a:r>
            <a:endParaRPr b="1" dirty="0" lang="uk-UA" sz="280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199E769-ADA3-174E-9219-E2D8DA58FF9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75" y="235639"/>
            <a:ext cx="784360" cy="7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Зображення, що містить малювання, стіл, знак&#10;&#10;Автоматично згенерований опис" id="15" name="Google Shape;92;p1">
            <a:extLst>
              <a:ext uri="{FF2B5EF4-FFF2-40B4-BE49-F238E27FC236}">
                <a16:creationId xmlns:a16="http://schemas.microsoft.com/office/drawing/2014/main" id="{DA8604F6-F0C4-5D40-B5C8-A6A048E1440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588" y="235639"/>
            <a:ext cx="2307592" cy="67574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108;p2">
            <a:extLst>
              <a:ext uri="{FF2B5EF4-FFF2-40B4-BE49-F238E27FC236}">
                <a16:creationId xmlns:a16="http://schemas.microsoft.com/office/drawing/2014/main" id="{1ABB0D90-413B-6042-89CA-28CA1285E001}"/>
              </a:ext>
            </a:extLst>
          </p:cNvPr>
          <p:cNvSpPr txBox="1">
            <a:spLocks/>
          </p:cNvSpPr>
          <p:nvPr/>
        </p:nvSpPr>
        <p:spPr>
          <a:xfrm>
            <a:off x="232453" y="1812428"/>
            <a:ext cx="8782947" cy="2698250"/>
          </a:xfrm>
          <a:prstGeom prst="rect">
            <a:avLst/>
          </a:prstGeom>
        </p:spPr>
        <p:txBody>
          <a:bodyPr anchor="t" anchorCtr="0" bIns="45700" lIns="91425" rIns="91425" rtlCol="0" spcFirstLastPara="1" tIns="45700" vert="horz" wrap="square">
            <a:no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1270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b="1" dirty="0" lang="uk-UA" sz="2400">
                <a:latin typeface="+mj-lt"/>
              </a:rPr>
              <a:t>   Партизансько-повстанський штаб </a:t>
            </a:r>
            <a:r>
              <a:rPr dirty="0" lang="uk-UA" sz="2400">
                <a:latin typeface="+mj-lt"/>
              </a:rPr>
              <a:t>(ППШ) </a:t>
            </a:r>
          </a:p>
          <a:p>
            <a:pPr indent="0" marL="12700">
              <a:spcBef>
                <a:spcPts val="0"/>
              </a:spcBef>
              <a:buClr>
                <a:schemeClr val="dk1"/>
              </a:buClr>
              <a:buSzPts val="3200"/>
              <a:buNone/>
            </a:pPr>
            <a:endParaRPr dirty="0" lang="uk-UA" sz="1100">
              <a:latin typeface="+mj-lt"/>
            </a:endParaRP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2200">
                <a:latin typeface="+mj-lt"/>
              </a:rPr>
              <a:t>виник у лютому 1921 року в Польщі (</a:t>
            </a:r>
            <a:r>
              <a:rPr dirty="0" err="1" lang="uk-UA" sz="2200">
                <a:latin typeface="+mj-lt"/>
              </a:rPr>
              <a:t>Тарнов</a:t>
            </a:r>
            <a:r>
              <a:rPr dirty="0" lang="uk-UA" sz="2200">
                <a:latin typeface="+mj-lt"/>
              </a:rPr>
              <a:t>)</a:t>
            </a: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2200">
                <a:latin typeface="+mj-lt"/>
              </a:rPr>
              <a:t>завдання - </a:t>
            </a:r>
            <a:r>
              <a:rPr dirty="0" err="1" lang="ru-RU" sz="2200">
                <a:latin typeface="+mj-lt"/>
              </a:rPr>
              <a:t>формування</a:t>
            </a:r>
            <a:r>
              <a:rPr dirty="0" lang="ru-RU" sz="2200">
                <a:latin typeface="+mj-lt"/>
              </a:rPr>
              <a:t> </a:t>
            </a:r>
            <a:r>
              <a:rPr dirty="0" err="1" lang="ru-RU" sz="2200">
                <a:latin typeface="+mj-lt"/>
              </a:rPr>
              <a:t>підпільної</a:t>
            </a:r>
            <a:r>
              <a:rPr dirty="0" lang="ru-RU" sz="2200">
                <a:latin typeface="+mj-lt"/>
              </a:rPr>
              <a:t> </a:t>
            </a:r>
            <a:r>
              <a:rPr dirty="0" err="1" lang="ru-RU" sz="2200">
                <a:latin typeface="+mj-lt"/>
              </a:rPr>
              <a:t>мережі</a:t>
            </a:r>
            <a:r>
              <a:rPr dirty="0" lang="ru-RU" sz="2200">
                <a:latin typeface="+mj-lt"/>
              </a:rPr>
              <a:t>, </a:t>
            </a:r>
            <a:r>
              <a:rPr dirty="0" err="1" lang="ru-RU" sz="2200">
                <a:latin typeface="+mj-lt"/>
              </a:rPr>
              <a:t>проведення</a:t>
            </a:r>
            <a:r>
              <a:rPr dirty="0" lang="ru-RU" sz="2200">
                <a:latin typeface="+mj-lt"/>
              </a:rPr>
              <a:t> </a:t>
            </a:r>
            <a:r>
              <a:rPr dirty="0" err="1" lang="ru-RU" sz="2200">
                <a:latin typeface="+mj-lt"/>
              </a:rPr>
              <a:t>розвідки</a:t>
            </a:r>
            <a:r>
              <a:rPr dirty="0" lang="ru-RU" sz="2200">
                <a:latin typeface="+mj-lt"/>
              </a:rPr>
              <a:t>, </a:t>
            </a:r>
            <a:r>
              <a:rPr dirty="0" err="1" lang="ru-RU" sz="2200">
                <a:latin typeface="+mj-lt"/>
              </a:rPr>
              <a:t>координація</a:t>
            </a:r>
            <a:r>
              <a:rPr dirty="0" lang="ru-RU" sz="2200">
                <a:latin typeface="+mj-lt"/>
              </a:rPr>
              <a:t> </a:t>
            </a:r>
            <a:r>
              <a:rPr dirty="0" err="1" lang="ru-RU" sz="2200">
                <a:latin typeface="+mj-lt"/>
              </a:rPr>
              <a:t>дій</a:t>
            </a:r>
            <a:r>
              <a:rPr dirty="0" lang="ru-RU" sz="2200">
                <a:latin typeface="+mj-lt"/>
              </a:rPr>
              <a:t> </a:t>
            </a:r>
            <a:r>
              <a:rPr dirty="0" err="1" lang="ru-RU" sz="2200">
                <a:latin typeface="+mj-lt"/>
              </a:rPr>
              <a:t>повстанців</a:t>
            </a:r>
            <a:r>
              <a:rPr dirty="0" lang="ru-RU" sz="2200">
                <a:latin typeface="+mj-lt"/>
              </a:rPr>
              <a:t> (за кордоном і в </a:t>
            </a:r>
            <a:r>
              <a:rPr dirty="0" err="1" lang="ru-RU" sz="2200">
                <a:latin typeface="+mj-lt"/>
              </a:rPr>
              <a:t>Україні</a:t>
            </a:r>
            <a:r>
              <a:rPr dirty="0" lang="ru-RU" sz="2200">
                <a:latin typeface="+mj-lt"/>
              </a:rPr>
              <a:t>), </a:t>
            </a:r>
            <a:r>
              <a:rPr dirty="0" err="1" lang="ru-RU" sz="2200">
                <a:latin typeface="+mj-lt"/>
              </a:rPr>
              <a:t>підготовка</a:t>
            </a:r>
            <a:r>
              <a:rPr dirty="0" lang="ru-RU" sz="2200">
                <a:latin typeface="+mj-lt"/>
              </a:rPr>
              <a:t> </a:t>
            </a:r>
            <a:r>
              <a:rPr dirty="0" err="1" lang="ru-RU" sz="2200">
                <a:latin typeface="+mj-lt"/>
              </a:rPr>
              <a:t>партизансько-повстанської</a:t>
            </a:r>
            <a:r>
              <a:rPr dirty="0" lang="ru-RU" sz="2200">
                <a:latin typeface="+mj-lt"/>
              </a:rPr>
              <a:t> </a:t>
            </a:r>
            <a:r>
              <a:rPr dirty="0" err="1" lang="ru-RU" sz="2200">
                <a:latin typeface="+mj-lt"/>
              </a:rPr>
              <a:t>операції</a:t>
            </a:r>
            <a:r>
              <a:rPr dirty="0" lang="ru-RU" sz="2200">
                <a:latin typeface="+mj-lt"/>
              </a:rPr>
              <a:t> </a:t>
            </a:r>
            <a:r>
              <a:rPr dirty="0" err="1" lang="ru-RU" sz="2200">
                <a:latin typeface="+mj-lt"/>
              </a:rPr>
              <a:t>Армії</a:t>
            </a:r>
            <a:r>
              <a:rPr dirty="0" lang="ru-RU" sz="2200">
                <a:latin typeface="+mj-lt"/>
              </a:rPr>
              <a:t> УНР</a:t>
            </a:r>
            <a:endParaRPr dirty="0" lang="uk-UA" sz="2200">
              <a:latin typeface="+mj-lt"/>
            </a:endParaRP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2200">
                <a:latin typeface="+mj-lt"/>
              </a:rPr>
              <a:t>ініціював Симон Петлюра </a:t>
            </a: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2200">
                <a:latin typeface="+mj-lt"/>
              </a:rPr>
              <a:t>підтримав польський Генштаб</a:t>
            </a: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2200">
                <a:latin typeface="+mj-lt"/>
              </a:rPr>
              <a:t>очолив - Юрко Тютюнник</a:t>
            </a:r>
          </a:p>
        </p:txBody>
      </p:sp>
      <p:pic>
        <p:nvPicPr>
          <p:cNvPr id="13" name="Google Shape;230;gfb250197ed_0_28">
            <a:extLst>
              <a:ext uri="{FF2B5EF4-FFF2-40B4-BE49-F238E27FC236}">
                <a16:creationId xmlns:a16="http://schemas.microsoft.com/office/drawing/2014/main" id="{EEBF7F0D-93FE-324E-AC67-F47D39A33361}"/>
              </a:ext>
            </a:extLst>
          </p:cNvPr>
          <p:cNvPicPr preferRelativeResize="0"/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5593282" y="3509572"/>
            <a:ext cx="3422118" cy="245184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214;p4">
            <a:extLst>
              <a:ext uri="{FF2B5EF4-FFF2-40B4-BE49-F238E27FC236}">
                <a16:creationId xmlns:a16="http://schemas.microsoft.com/office/drawing/2014/main" id="{89213E72-0F04-9F47-9E63-9B6EF6A11976}"/>
              </a:ext>
            </a:extLst>
          </p:cNvPr>
          <p:cNvSpPr txBox="1">
            <a:spLocks/>
          </p:cNvSpPr>
          <p:nvPr/>
        </p:nvSpPr>
        <p:spPr>
          <a:xfrm>
            <a:off x="497274" y="4824759"/>
            <a:ext cx="5310645" cy="1339618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91425" rIns="91425" rtlCol="0" spcFirstLastPara="1" tIns="0" vert="horz" wrap="square">
            <a:no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3200"/>
              <a:buNone/>
            </a:pP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Фото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санаторію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 ”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Кіселька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” на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Підзамчі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під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 Львовом, де 1921-го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розміщувлася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польська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розвідка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 і ППШ.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Сюди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прибували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сотні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розвідників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 і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зв’язкових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від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повстанських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організацій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.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Тепер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 тут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львівський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 завод ”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Галичфарм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”. Фото </a:t>
            </a:r>
            <a:r>
              <a:rPr dirty="0" err="1" i="1" lang="ru-RU" sz="1600">
                <a:latin typeface="+mj-lt"/>
                <a:ea typeface="Roboto"/>
                <a:cs typeface="Roboto"/>
                <a:sym typeface="Roboto"/>
              </a:rPr>
              <a:t>із</a:t>
            </a:r>
            <a:r>
              <a:rPr dirty="0" i="1" lang="ru-RU" sz="1600">
                <a:latin typeface="+mj-lt"/>
                <a:ea typeface="Roboto"/>
                <a:cs typeface="Roboto"/>
                <a:sym typeface="Roboto"/>
              </a:rPr>
              <a:t> сайту </a:t>
            </a:r>
            <a:r>
              <a:rPr dirty="0" i="1" lang="en-US" sz="1600">
                <a:latin typeface="+mj-lt"/>
                <a:ea typeface="Roboto"/>
                <a:cs typeface="Roboto"/>
                <a:sym typeface="Roboto"/>
              </a:rPr>
              <a:t>photo-</a:t>
            </a:r>
            <a:r>
              <a:rPr dirty="0" err="1" i="1" lang="en-US" sz="1600">
                <a:latin typeface="+mj-lt"/>
                <a:ea typeface="Roboto"/>
                <a:cs typeface="Roboto"/>
                <a:sym typeface="Roboto"/>
              </a:rPr>
              <a:t>lviv.in.ua</a:t>
            </a:r>
            <a:endParaRPr dirty="0" i="1" lang="en-US" sz="1600">
              <a:latin typeface="+mj-lt"/>
              <a:ea typeface="Roboto"/>
              <a:cs typeface="Roboto"/>
              <a:sym typeface="Roboto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5631532-1AAE-0C43-80A0-FE62184B3966}"/>
              </a:ext>
            </a:extLst>
          </p:cNvPr>
          <p:cNvCxnSpPr>
            <a:cxnSpLocks/>
          </p:cNvCxnSpPr>
          <p:nvPr/>
        </p:nvCxnSpPr>
        <p:spPr>
          <a:xfrm flipV="1">
            <a:off x="377273" y="4820305"/>
            <a:ext cx="0" cy="1344072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oogle Shape;88;p1">
            <a:extLst>
              <a:ext uri="{FF2B5EF4-FFF2-40B4-BE49-F238E27FC236}">
                <a16:creationId xmlns:a16="http://schemas.microsoft.com/office/drawing/2014/main" id="{864FBE9D-2DEC-DF44-AF90-5120E01DFCD9}"/>
              </a:ext>
            </a:extLst>
          </p:cNvPr>
          <p:cNvGrpSpPr/>
          <p:nvPr/>
        </p:nvGrpSpPr>
        <p:grpSpPr>
          <a:xfrm>
            <a:off x="0" y="1026931"/>
            <a:ext cx="9144515" cy="5576233"/>
            <a:chOff x="-12784" y="1023005"/>
            <a:chExt cx="7844789" cy="5576233"/>
          </a:xfrm>
        </p:grpSpPr>
        <p:sp>
          <p:nvSpPr>
            <p:cNvPr id="23" name="Google Shape;89;p1">
              <a:extLst>
                <a:ext uri="{FF2B5EF4-FFF2-40B4-BE49-F238E27FC236}">
                  <a16:creationId xmlns:a16="http://schemas.microsoft.com/office/drawing/2014/main" id="{91CE4445-7C80-F84B-9D5A-4164DEB9334B}"/>
                </a:ext>
              </a:extLst>
            </p:cNvPr>
            <p:cNvSpPr/>
            <p:nvPr/>
          </p:nvSpPr>
          <p:spPr>
            <a:xfrm>
              <a:off x="-12342" y="1023005"/>
              <a:ext cx="7844347" cy="45719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91;p1">
              <a:extLst>
                <a:ext uri="{FF2B5EF4-FFF2-40B4-BE49-F238E27FC236}">
                  <a16:creationId xmlns:a16="http://schemas.microsoft.com/office/drawing/2014/main" id="{64490D85-BA25-014A-B3CE-3EE74608E85A}"/>
                </a:ext>
              </a:extLst>
            </p:cNvPr>
            <p:cNvSpPr/>
            <p:nvPr/>
          </p:nvSpPr>
          <p:spPr>
            <a:xfrm>
              <a:off x="-12784" y="6429375"/>
              <a:ext cx="7844347" cy="169863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7743224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227" cy="1588"/>
          </a:xfrm>
          <a:prstGeom prst="rect"/>
          <a:noFill/>
        </p:spPr>
      </p:pic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128588" y="1188199"/>
            <a:ext cx="8229600" cy="703231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rtlCol="0" spcFirstLastPara="1" tIns="45700" vert="horz" wrap="square">
            <a:noAutofit/>
          </a:bodyPr>
          <a:lstStyle/>
          <a:p>
            <a:pPr>
              <a:spcBef>
                <a:spcPts val="0"/>
              </a:spcBef>
            </a:pPr>
            <a:r>
              <a:rPr b="1" dirty="0" lang="uk-UA" sz="2800">
                <a:sym typeface="Century Gothic"/>
              </a:rPr>
              <a:t>Керівництво повстанням</a:t>
            </a:r>
            <a:endParaRPr b="1" dirty="0" lang="uk-UA" sz="280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199E769-ADA3-174E-9219-E2D8DA58FF9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75" y="235639"/>
            <a:ext cx="784360" cy="7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Зображення, що містить малювання, стіл, знак&#10;&#10;Автоматично згенерований опис" id="15" name="Google Shape;92;p1">
            <a:extLst>
              <a:ext uri="{FF2B5EF4-FFF2-40B4-BE49-F238E27FC236}">
                <a16:creationId xmlns:a16="http://schemas.microsoft.com/office/drawing/2014/main" id="{DA8604F6-F0C4-5D40-B5C8-A6A048E1440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588" y="235639"/>
            <a:ext cx="2307592" cy="67574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08;p2">
            <a:extLst>
              <a:ext uri="{FF2B5EF4-FFF2-40B4-BE49-F238E27FC236}">
                <a16:creationId xmlns:a16="http://schemas.microsoft.com/office/drawing/2014/main" id="{BE0CF807-A474-D643-8A49-616EF06B4890}"/>
              </a:ext>
            </a:extLst>
          </p:cNvPr>
          <p:cNvSpPr txBox="1">
            <a:spLocks noGrp="1"/>
          </p:cNvSpPr>
          <p:nvPr>
            <p:ph idx="1" sz="half"/>
          </p:nvPr>
        </p:nvSpPr>
        <p:spPr>
          <a:xfrm>
            <a:off x="128587" y="1900264"/>
            <a:ext cx="8576025" cy="2512400"/>
          </a:xfrm>
          <a:prstGeom prst="rect">
            <a:avLst/>
          </a:prstGeom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indent="0" lvl="0" marL="203200">
              <a:spcBef>
                <a:spcPts val="0"/>
              </a:spcBef>
              <a:buClr>
                <a:srgbClr val="D52C2A"/>
              </a:buClr>
              <a:buSzPct val="90000"/>
              <a:buNone/>
            </a:pPr>
            <a:r>
              <a:rPr b="1" dirty="0" lang="uk-UA" sz="2400">
                <a:latin typeface="+mj-lt"/>
              </a:rPr>
              <a:t>Центральний український повстанський комітет</a:t>
            </a:r>
            <a:r>
              <a:rPr dirty="0" lang="uk-UA" sz="2400">
                <a:latin typeface="+mj-lt"/>
              </a:rPr>
              <a:t> </a:t>
            </a:r>
            <a:r>
              <a:rPr dirty="0" lang="uk-UA" sz="2200">
                <a:latin typeface="+mj-lt"/>
              </a:rPr>
              <a:t>(ЦУПКОМ)</a:t>
            </a:r>
          </a:p>
          <a:p>
            <a:pPr indent="0" lvl="0" marL="203200">
              <a:spcBef>
                <a:spcPts val="0"/>
              </a:spcBef>
              <a:buClr>
                <a:srgbClr val="D52C2A"/>
              </a:buClr>
              <a:buSzPct val="90000"/>
              <a:buNone/>
            </a:pPr>
            <a:r>
              <a:rPr dirty="0" lang="uk-UA" sz="1100">
                <a:latin typeface="+mj-lt"/>
              </a:rPr>
              <a:t> </a:t>
            </a:r>
            <a:endParaRPr dirty="0" lang="uk-UA" sz="700">
              <a:latin typeface="+mj-lt"/>
            </a:endParaRPr>
          </a:p>
          <a:p>
            <a:pPr indent="-342900" lvl="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2200">
                <a:latin typeface="+mj-lt"/>
              </a:rPr>
              <a:t>створений в Києві 18 березня 1921-го</a:t>
            </a: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2200">
                <a:latin typeface="+mj-lt"/>
                <a:sym typeface="Arial"/>
              </a:rPr>
              <a:t>завдання  - координація всіх повстанських загонів </a:t>
            </a:r>
          </a:p>
          <a:p>
            <a:pPr indent="0" marL="203200">
              <a:spcBef>
                <a:spcPts val="0"/>
              </a:spcBef>
              <a:buClr>
                <a:srgbClr val="D52C2A"/>
              </a:buClr>
              <a:buSzPct val="90000"/>
              <a:buNone/>
            </a:pPr>
            <a:r>
              <a:rPr dirty="0" lang="uk-UA" sz="2200">
                <a:latin typeface="+mj-lt"/>
                <a:sym typeface="Arial"/>
              </a:rPr>
              <a:t>     в Україні, при вдалому повстанні - стати тимчасовим урядом</a:t>
            </a:r>
          </a:p>
          <a:p>
            <a:pPr indent="-342900" lvl="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2200">
                <a:latin typeface="+mj-lt"/>
                <a:sym typeface="Arial"/>
              </a:rPr>
              <a:t>ініціювали студенти, вчителі, службовці, військові</a:t>
            </a:r>
          </a:p>
          <a:p>
            <a:pPr indent="-342900" lvl="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2200">
                <a:latin typeface="+mj-lt"/>
                <a:sym typeface="Arial"/>
              </a:rPr>
              <a:t>очолив - Іван </a:t>
            </a:r>
            <a:r>
              <a:rPr dirty="0" err="1" lang="uk-UA" sz="2200">
                <a:latin typeface="+mj-lt"/>
                <a:sym typeface="Arial"/>
              </a:rPr>
              <a:t>Чепілко</a:t>
            </a:r>
            <a:endParaRPr dirty="0" lang="uk-UA" sz="2200">
              <a:latin typeface="+mj-lt"/>
              <a:sym typeface="Arial"/>
            </a:endParaRPr>
          </a:p>
        </p:txBody>
      </p:sp>
      <p:sp>
        <p:nvSpPr>
          <p:cNvPr id="22" name="Google Shape;109;p2">
            <a:extLst>
              <a:ext uri="{FF2B5EF4-FFF2-40B4-BE49-F238E27FC236}">
                <a16:creationId xmlns:a16="http://schemas.microsoft.com/office/drawing/2014/main" id="{E003953C-42A1-5040-AA46-A4551E24D208}"/>
              </a:ext>
            </a:extLst>
          </p:cNvPr>
          <p:cNvSpPr txBox="1">
            <a:spLocks noGrp="1"/>
          </p:cNvSpPr>
          <p:nvPr>
            <p:ph idx="2" sz="half"/>
          </p:nvPr>
        </p:nvSpPr>
        <p:spPr>
          <a:xfrm>
            <a:off x="3703054" y="4307815"/>
            <a:ext cx="5345252" cy="1546205"/>
          </a:xfrm>
          <a:prstGeom prst="rect">
            <a:avLst/>
          </a:prstGeom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indent="0" lvl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b="1" dirty="0" lang="ru-RU" sz="2400">
                <a:latin typeface="+mj-lt"/>
              </a:rPr>
              <a:t>   Штаб </a:t>
            </a:r>
            <a:r>
              <a:rPr b="1" dirty="0" lang="uk-UA" sz="2400">
                <a:latin typeface="+mj-lt"/>
              </a:rPr>
              <a:t>Південної</a:t>
            </a:r>
            <a:r>
              <a:rPr b="1" dirty="0" lang="ru-RU" sz="2400">
                <a:latin typeface="+mj-lt"/>
              </a:rPr>
              <a:t> </a:t>
            </a:r>
            <a:r>
              <a:rPr b="1" dirty="0" err="1" lang="ru-RU" sz="2400">
                <a:latin typeface="+mj-lt"/>
              </a:rPr>
              <a:t>групи</a:t>
            </a:r>
            <a:r>
              <a:rPr dirty="0" lang="ru-RU" sz="2400">
                <a:latin typeface="+mj-lt"/>
              </a:rPr>
              <a:t> </a:t>
            </a:r>
          </a:p>
          <a:p>
            <a:pPr indent="0" lvl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dirty="0" lang="ru-RU" sz="300">
              <a:latin typeface="+mj-lt"/>
            </a:endParaRP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err="1" lang="ru-RU" sz="2200">
                <a:latin typeface="+mj-lt"/>
              </a:rPr>
              <a:t>створений</a:t>
            </a:r>
            <a:r>
              <a:rPr dirty="0" lang="ru-RU" sz="2200">
                <a:latin typeface="+mj-lt"/>
              </a:rPr>
              <a:t> у </a:t>
            </a:r>
            <a:r>
              <a:rPr dirty="0" err="1" lang="ru-RU" sz="2200">
                <a:latin typeface="+mj-lt"/>
              </a:rPr>
              <a:t>червні</a:t>
            </a:r>
            <a:r>
              <a:rPr dirty="0" lang="ru-RU" sz="2200">
                <a:latin typeface="+mj-lt"/>
              </a:rPr>
              <a:t> 1921 року в </a:t>
            </a:r>
            <a:r>
              <a:rPr dirty="0" err="1" lang="ru-RU" sz="2200">
                <a:latin typeface="+mj-lt"/>
              </a:rPr>
              <a:t>Румунії</a:t>
            </a:r>
            <a:endParaRPr dirty="0" lang="ru-RU" sz="2200">
              <a:latin typeface="+mj-lt"/>
            </a:endParaRP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err="1" lang="ru-RU" sz="2200">
                <a:latin typeface="+mj-lt"/>
              </a:rPr>
              <a:t>очолив</a:t>
            </a:r>
            <a:r>
              <a:rPr dirty="0" lang="ru-RU" sz="2200">
                <a:latin typeface="+mj-lt"/>
              </a:rPr>
              <a:t> - </a:t>
            </a:r>
            <a:r>
              <a:rPr dirty="0" err="1" lang="ru-RU" sz="2200">
                <a:latin typeface="+mj-lt"/>
              </a:rPr>
              <a:t>Андрій</a:t>
            </a:r>
            <a:r>
              <a:rPr dirty="0" lang="ru-RU" sz="2200">
                <a:latin typeface="+mj-lt"/>
              </a:rPr>
              <a:t> </a:t>
            </a:r>
            <a:r>
              <a:rPr dirty="0" err="1" lang="ru-RU" sz="2200">
                <a:latin typeface="+mj-lt"/>
              </a:rPr>
              <a:t>Гулий</a:t>
            </a:r>
            <a:r>
              <a:rPr dirty="0" lang="ru-RU" sz="2200">
                <a:latin typeface="+mj-lt"/>
              </a:rPr>
              <a:t>-Гуленко</a:t>
            </a: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2200">
                <a:latin typeface="+mj-lt"/>
              </a:rPr>
              <a:t>підтримала</a:t>
            </a:r>
            <a:r>
              <a:rPr dirty="0" lang="ru-RU" sz="2200">
                <a:latin typeface="+mj-lt"/>
              </a:rPr>
              <a:t> </a:t>
            </a:r>
            <a:r>
              <a:rPr dirty="0" err="1" lang="ru-RU" sz="2200">
                <a:latin typeface="+mj-lt"/>
              </a:rPr>
              <a:t>румунська</a:t>
            </a:r>
            <a:r>
              <a:rPr dirty="0" lang="ru-RU" sz="2200">
                <a:latin typeface="+mj-lt"/>
              </a:rPr>
              <a:t> </a:t>
            </a:r>
            <a:r>
              <a:rPr dirty="0" err="1" lang="ru-RU" sz="2200">
                <a:latin typeface="+mj-lt"/>
              </a:rPr>
              <a:t>влада</a:t>
            </a:r>
            <a:endParaRPr dirty="0" lang="ru-RU" sz="2200">
              <a:latin typeface="+mj-lt"/>
            </a:endParaRPr>
          </a:p>
          <a:p>
            <a:pPr indent="-342900" marL="546100"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endParaRPr dirty="0" lang="ru-RU" sz="2000">
              <a:latin typeface="+mj-lt"/>
            </a:endParaRPr>
          </a:p>
        </p:txBody>
      </p:sp>
      <p:grpSp>
        <p:nvGrpSpPr>
          <p:cNvPr id="23" name="Google Shape;88;p1">
            <a:extLst>
              <a:ext uri="{FF2B5EF4-FFF2-40B4-BE49-F238E27FC236}">
                <a16:creationId xmlns:a16="http://schemas.microsoft.com/office/drawing/2014/main" id="{058EBB5A-8AB0-724D-8054-7FCBC378ED06}"/>
              </a:ext>
            </a:extLst>
          </p:cNvPr>
          <p:cNvGrpSpPr/>
          <p:nvPr/>
        </p:nvGrpSpPr>
        <p:grpSpPr>
          <a:xfrm>
            <a:off x="0" y="1026931"/>
            <a:ext cx="9144515" cy="5576233"/>
            <a:chOff x="-12784" y="1023005"/>
            <a:chExt cx="7844789" cy="5576233"/>
          </a:xfrm>
        </p:grpSpPr>
        <p:sp>
          <p:nvSpPr>
            <p:cNvPr id="24" name="Google Shape;89;p1">
              <a:extLst>
                <a:ext uri="{FF2B5EF4-FFF2-40B4-BE49-F238E27FC236}">
                  <a16:creationId xmlns:a16="http://schemas.microsoft.com/office/drawing/2014/main" id="{378CFA08-4BF7-0C41-A96D-CB627DAAC84B}"/>
                </a:ext>
              </a:extLst>
            </p:cNvPr>
            <p:cNvSpPr/>
            <p:nvPr/>
          </p:nvSpPr>
          <p:spPr>
            <a:xfrm>
              <a:off x="-12342" y="1023005"/>
              <a:ext cx="7844347" cy="45719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91;p1">
              <a:extLst>
                <a:ext uri="{FF2B5EF4-FFF2-40B4-BE49-F238E27FC236}">
                  <a16:creationId xmlns:a16="http://schemas.microsoft.com/office/drawing/2014/main" id="{7E96A0A8-36A4-EB44-8AAA-317EDE808E39}"/>
                </a:ext>
              </a:extLst>
            </p:cNvPr>
            <p:cNvSpPr/>
            <p:nvPr/>
          </p:nvSpPr>
          <p:spPr>
            <a:xfrm>
              <a:off x="-12784" y="6429375"/>
              <a:ext cx="7844347" cy="169863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0109506"/>
      </p:ext>
    </p:extLst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227" cy="1588"/>
          </a:xfrm>
          <a:prstGeom prst="rect"/>
          <a:noFill/>
        </p:spPr>
      </p:pic>
      <p:pic>
        <p:nvPicPr>
          <p:cNvPr id="13" name="Google Shape;255;gfc9b90bfaf_0_53">
            <a:extLst>
              <a:ext uri="{FF2B5EF4-FFF2-40B4-BE49-F238E27FC236}">
                <a16:creationId xmlns:a16="http://schemas.microsoft.com/office/drawing/2014/main" id="{1E0F2115-21B5-2246-958C-E40462D80A56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b="101"/>
          <a:stretch/>
        </p:blipFill>
        <p:spPr>
          <a:xfrm>
            <a:off x="3287703" y="3374138"/>
            <a:ext cx="5794181" cy="294734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63145" y="1072650"/>
            <a:ext cx="8229600" cy="903649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rtlCol="0" spcFirstLastPara="1" tIns="45700" vert="horz" wrap="square">
            <a:noAutofit/>
          </a:bodyPr>
          <a:lstStyle/>
          <a:p>
            <a:pPr>
              <a:spcBef>
                <a:spcPts val="0"/>
              </a:spcBef>
            </a:pPr>
            <a:r>
              <a:rPr b="1" dirty="0" lang="ru-RU" sz="2800">
                <a:sym typeface="Century Gothic"/>
              </a:rPr>
              <a:t>Перший Зимовий </a:t>
            </a:r>
            <a:r>
              <a:rPr b="1" dirty="0" lang="uk-UA" sz="2800">
                <a:sym typeface="Century Gothic"/>
              </a:rPr>
              <a:t>похід надихав </a:t>
            </a:r>
            <a:endParaRPr b="1" dirty="0" lang="uk-UA" sz="280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199E769-ADA3-174E-9219-E2D8DA58FF9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75" y="235639"/>
            <a:ext cx="784360" cy="7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Зображення, що містить малювання, стіл, знак&#10;&#10;Автоматично згенерований опис" id="15" name="Google Shape;92;p1">
            <a:extLst>
              <a:ext uri="{FF2B5EF4-FFF2-40B4-BE49-F238E27FC236}">
                <a16:creationId xmlns:a16="http://schemas.microsoft.com/office/drawing/2014/main" id="{DA8604F6-F0C4-5D40-B5C8-A6A048E14404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8588" y="235639"/>
            <a:ext cx="2307592" cy="67574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08;p2">
            <a:extLst>
              <a:ext uri="{FF2B5EF4-FFF2-40B4-BE49-F238E27FC236}">
                <a16:creationId xmlns:a16="http://schemas.microsoft.com/office/drawing/2014/main" id="{BE0CF807-A474-D643-8A49-616EF06B4890}"/>
              </a:ext>
            </a:extLst>
          </p:cNvPr>
          <p:cNvSpPr txBox="1">
            <a:spLocks noGrp="1"/>
          </p:cNvSpPr>
          <p:nvPr>
            <p:ph idx="1" sz="half"/>
          </p:nvPr>
        </p:nvSpPr>
        <p:spPr>
          <a:xfrm>
            <a:off x="181041" y="1862687"/>
            <a:ext cx="8782947" cy="3172775"/>
          </a:xfrm>
          <a:prstGeom prst="rect">
            <a:avLst/>
          </a:prstGeom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indent="0" lvl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dirty="0" lang="uk-UA" sz="2200">
                <a:latin typeface="+mj-lt"/>
              </a:rPr>
              <a:t>успішний партизанський рейд Армії УНР під командуванням Михайла Омеляновича-Павленка тилами денікінських та більшовицьких військ</a:t>
            </a:r>
            <a:endParaRPr dirty="0" lang="uk-UA" sz="2200">
              <a:latin typeface="+mj-lt"/>
              <a:sym typeface="Arial"/>
            </a:endParaRPr>
          </a:p>
          <a:p>
            <a:pPr indent="-342900" marL="546100">
              <a:lnSpc>
                <a:spcPct val="100000"/>
              </a:lnSpc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b="1" dirty="0" lang="uk-UA" sz="2200">
                <a:solidFill>
                  <a:srgbClr val="C00000"/>
                </a:solidFill>
                <a:latin typeface="+mj-lt"/>
                <a:sym typeface="Arial"/>
              </a:rPr>
              <a:t>2500 кілометрів </a:t>
            </a:r>
            <a:r>
              <a:rPr dirty="0" lang="uk-UA" sz="2200">
                <a:latin typeface="+mj-lt"/>
                <a:sym typeface="Arial"/>
              </a:rPr>
              <a:t>територією Житомирської, Київської, Черкаської, Кіровоградської, Миколаївської, Одеської, Вінницької областей</a:t>
            </a:r>
          </a:p>
          <a:p>
            <a:pPr indent="-342900" marL="546100">
              <a:lnSpc>
                <a:spcPct val="100000"/>
              </a:lnSpc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b="1" dirty="0" lang="uk-UA" sz="2200">
                <a:solidFill>
                  <a:srgbClr val="C00000"/>
                </a:solidFill>
                <a:latin typeface="+mj-lt"/>
                <a:sym typeface="Arial"/>
              </a:rPr>
              <a:t>50</a:t>
            </a:r>
            <a:r>
              <a:rPr dirty="0" lang="uk-UA" sz="2200">
                <a:latin typeface="+mj-lt"/>
                <a:sym typeface="Arial"/>
              </a:rPr>
              <a:t> переможних боїв</a:t>
            </a:r>
          </a:p>
          <a:p>
            <a:pPr indent="-342900" lvl="0" marL="546100">
              <a:lnSpc>
                <a:spcPct val="100000"/>
              </a:lnSpc>
              <a:spcBef>
                <a:spcPts val="0"/>
              </a:spcBef>
              <a:buClr>
                <a:srgbClr val="D52C2A"/>
              </a:buClr>
              <a:buSzPct val="90000"/>
              <a:buFont charset="2" pitchFamily="2" typeface="Wingdings"/>
              <a:buChar char="v"/>
            </a:pPr>
            <a:r>
              <a:rPr dirty="0" lang="uk-UA" sz="2200">
                <a:solidFill>
                  <a:srgbClr val="C00000"/>
                </a:solidFill>
                <a:sym typeface="Arial"/>
              </a:rPr>
              <a:t>5 місяців: </a:t>
            </a:r>
          </a:p>
          <a:p>
            <a:pPr indent="0" lvl="0" marL="203200">
              <a:lnSpc>
                <a:spcPct val="100000"/>
              </a:lnSpc>
              <a:spcBef>
                <a:spcPts val="0"/>
              </a:spcBef>
              <a:buClr>
                <a:srgbClr val="D52C2A"/>
              </a:buClr>
              <a:buSzPct val="90000"/>
              <a:buNone/>
            </a:pPr>
            <a:r>
              <a:rPr dirty="0" lang="uk-UA" sz="2200">
                <a:latin typeface="+mj-lt"/>
                <a:sym typeface="Arial"/>
              </a:rPr>
              <a:t>     6 грудня 1919 – </a:t>
            </a:r>
          </a:p>
          <a:p>
            <a:pPr indent="0" lvl="0" marL="203200">
              <a:lnSpc>
                <a:spcPct val="100000"/>
              </a:lnSpc>
              <a:spcBef>
                <a:spcPts val="0"/>
              </a:spcBef>
              <a:buClr>
                <a:srgbClr val="D52C2A"/>
              </a:buClr>
              <a:buSzPct val="90000"/>
              <a:buNone/>
            </a:pPr>
            <a:r>
              <a:rPr dirty="0" lang="uk-UA" sz="2200">
                <a:latin typeface="+mj-lt"/>
                <a:sym typeface="Arial"/>
              </a:rPr>
              <a:t>     6 травня 1920 року</a:t>
            </a:r>
          </a:p>
        </p:txBody>
      </p:sp>
      <p:grpSp>
        <p:nvGrpSpPr>
          <p:cNvPr id="19" name="Google Shape;88;p1">
            <a:extLst>
              <a:ext uri="{FF2B5EF4-FFF2-40B4-BE49-F238E27FC236}">
                <a16:creationId xmlns:a16="http://schemas.microsoft.com/office/drawing/2014/main" id="{A5292A97-AD97-A84B-B465-61D224C3FA8C}"/>
              </a:ext>
            </a:extLst>
          </p:cNvPr>
          <p:cNvGrpSpPr/>
          <p:nvPr/>
        </p:nvGrpSpPr>
        <p:grpSpPr>
          <a:xfrm>
            <a:off x="0" y="1026931"/>
            <a:ext cx="9144515" cy="5576233"/>
            <a:chOff x="-12784" y="1023005"/>
            <a:chExt cx="7844789" cy="5576233"/>
          </a:xfrm>
        </p:grpSpPr>
        <p:sp>
          <p:nvSpPr>
            <p:cNvPr id="20" name="Google Shape;89;p1">
              <a:extLst>
                <a:ext uri="{FF2B5EF4-FFF2-40B4-BE49-F238E27FC236}">
                  <a16:creationId xmlns:a16="http://schemas.microsoft.com/office/drawing/2014/main" id="{259046B1-CC2D-B744-A7CE-21271DFF0368}"/>
                </a:ext>
              </a:extLst>
            </p:cNvPr>
            <p:cNvSpPr/>
            <p:nvPr/>
          </p:nvSpPr>
          <p:spPr>
            <a:xfrm>
              <a:off x="-12342" y="1023005"/>
              <a:ext cx="7844347" cy="45719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91;p1">
              <a:extLst>
                <a:ext uri="{FF2B5EF4-FFF2-40B4-BE49-F238E27FC236}">
                  <a16:creationId xmlns:a16="http://schemas.microsoft.com/office/drawing/2014/main" id="{C628CC77-5EBA-3C4D-A391-197EB628426E}"/>
                </a:ext>
              </a:extLst>
            </p:cNvPr>
            <p:cNvSpPr/>
            <p:nvPr/>
          </p:nvSpPr>
          <p:spPr>
            <a:xfrm>
              <a:off x="-12784" y="6429375"/>
              <a:ext cx="7844347" cy="169863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6663156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8" y="1588"/>
            <a:ext cx="1227" cy="1588"/>
          </a:xfrm>
          <a:prstGeom prst="rect"/>
          <a:noFill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199E769-ADA3-174E-9219-E2D8DA58FF9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175" y="235639"/>
            <a:ext cx="784360" cy="7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Зображення, що містить малювання, стіл, знак&#10;&#10;Автоматично згенерований опис" id="15" name="Google Shape;92;p1">
            <a:extLst>
              <a:ext uri="{FF2B5EF4-FFF2-40B4-BE49-F238E27FC236}">
                <a16:creationId xmlns:a16="http://schemas.microsoft.com/office/drawing/2014/main" id="{DA8604F6-F0C4-5D40-B5C8-A6A048E1440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8588" y="235639"/>
            <a:ext cx="2307592" cy="67574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08;p2">
            <a:extLst>
              <a:ext uri="{FF2B5EF4-FFF2-40B4-BE49-F238E27FC236}">
                <a16:creationId xmlns:a16="http://schemas.microsoft.com/office/drawing/2014/main" id="{BE0CF807-A474-D643-8A49-616EF06B4890}"/>
              </a:ext>
            </a:extLst>
          </p:cNvPr>
          <p:cNvSpPr txBox="1">
            <a:spLocks noGrp="1"/>
          </p:cNvSpPr>
          <p:nvPr>
            <p:ph idx="1" sz="half"/>
          </p:nvPr>
        </p:nvSpPr>
        <p:spPr>
          <a:xfrm>
            <a:off x="106576" y="2066458"/>
            <a:ext cx="6149382" cy="1070511"/>
          </a:xfrm>
          <a:prstGeom prst="rect">
            <a:avLst/>
          </a:prstGeom>
        </p:spPr>
        <p:txBody>
          <a:bodyPr anchor="t" anchorCtr="0" bIns="45700" lIns="91425" rIns="91425" spcFirstLastPara="1" tIns="45700" wrap="square">
            <a:noAutofit/>
          </a:bodyPr>
          <a:lstStyle/>
          <a:p>
            <a:pPr algn="ctr" indent="0" lvl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b="1" dirty="0" lang="uk-UA" sz="1800">
                <a:latin typeface="+mj-lt"/>
                <a:sym typeface="Arial"/>
              </a:rPr>
              <a:t>вторгнення Армії УНР на </a:t>
            </a:r>
            <a:r>
              <a:rPr b="1" dirty="0" err="1" lang="uk-UA" sz="1800">
                <a:latin typeface="+mj-lt"/>
                <a:sym typeface="Arial"/>
              </a:rPr>
              <a:t>підрадянську</a:t>
            </a:r>
            <a:r>
              <a:rPr b="1" dirty="0" lang="uk-UA" sz="1800">
                <a:latin typeface="+mj-lt"/>
                <a:sym typeface="Arial"/>
              </a:rPr>
              <a:t> Україну з Польщі та Румунії. До Армії долучаться партизанські загони, </a:t>
            </a:r>
          </a:p>
          <a:p>
            <a:pPr algn="ctr" indent="0" lvl="0" mar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b="1" dirty="0" lang="uk-UA" sz="1800">
                <a:latin typeface="+mj-lt"/>
                <a:sym typeface="Arial"/>
              </a:rPr>
              <a:t>разом вони виженуть більшовиків</a:t>
            </a:r>
          </a:p>
          <a:p>
            <a:pPr indent="0" mar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dirty="0" lang="ru-RU" sz="2000">
              <a:latin typeface="+mj-lt"/>
            </a:endParaRPr>
          </a:p>
        </p:txBody>
      </p:sp>
      <p:grpSp>
        <p:nvGrpSpPr>
          <p:cNvPr id="19" name="Google Shape;88;p1">
            <a:extLst>
              <a:ext uri="{FF2B5EF4-FFF2-40B4-BE49-F238E27FC236}">
                <a16:creationId xmlns:a16="http://schemas.microsoft.com/office/drawing/2014/main" id="{A5292A97-AD97-A84B-B465-61D224C3FA8C}"/>
              </a:ext>
            </a:extLst>
          </p:cNvPr>
          <p:cNvGrpSpPr/>
          <p:nvPr/>
        </p:nvGrpSpPr>
        <p:grpSpPr>
          <a:xfrm>
            <a:off x="0" y="1026931"/>
            <a:ext cx="9144515" cy="5576233"/>
            <a:chOff x="-12784" y="1023005"/>
            <a:chExt cx="7844789" cy="5576233"/>
          </a:xfrm>
        </p:grpSpPr>
        <p:sp>
          <p:nvSpPr>
            <p:cNvPr id="20" name="Google Shape;89;p1">
              <a:extLst>
                <a:ext uri="{FF2B5EF4-FFF2-40B4-BE49-F238E27FC236}">
                  <a16:creationId xmlns:a16="http://schemas.microsoft.com/office/drawing/2014/main" id="{259046B1-CC2D-B744-A7CE-21271DFF0368}"/>
                </a:ext>
              </a:extLst>
            </p:cNvPr>
            <p:cNvSpPr/>
            <p:nvPr/>
          </p:nvSpPr>
          <p:spPr>
            <a:xfrm>
              <a:off x="-12342" y="1023005"/>
              <a:ext cx="7844347" cy="45719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91;p1">
              <a:extLst>
                <a:ext uri="{FF2B5EF4-FFF2-40B4-BE49-F238E27FC236}">
                  <a16:creationId xmlns:a16="http://schemas.microsoft.com/office/drawing/2014/main" id="{C628CC77-5EBA-3C4D-A391-197EB628426E}"/>
                </a:ext>
              </a:extLst>
            </p:cNvPr>
            <p:cNvSpPr/>
            <p:nvPr/>
          </p:nvSpPr>
          <p:spPr>
            <a:xfrm>
              <a:off x="-12784" y="6429375"/>
              <a:ext cx="7844347" cy="169863"/>
            </a:xfrm>
            <a:prstGeom prst="rect">
              <a:avLst/>
            </a:prstGeom>
            <a:solidFill>
              <a:srgbClr val="4F6128"/>
            </a:solidFill>
            <a:ln cap="flat" cmpd="sng" w="9525">
              <a:solidFill>
                <a:srgbClr val="4F6128"/>
              </a:solidFill>
              <a:prstDash val="solid"/>
              <a:round/>
              <a:headEnd len="sm" type="none" w="sm"/>
              <a:tailEnd len="sm" type="none" w="sm"/>
            </a:ln>
            <a:effectLst/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b="0" cap="none" i="0" strike="noStrike" sz="1800" u="none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08;p2">
            <a:extLst>
              <a:ext uri="{FF2B5EF4-FFF2-40B4-BE49-F238E27FC236}">
                <a16:creationId xmlns:a16="http://schemas.microsoft.com/office/drawing/2014/main" id="{1F848EB5-E498-1A41-A976-80FB36444270}"/>
              </a:ext>
            </a:extLst>
          </p:cNvPr>
          <p:cNvSpPr txBox="1">
            <a:spLocks/>
          </p:cNvSpPr>
          <p:nvPr/>
        </p:nvSpPr>
        <p:spPr>
          <a:xfrm>
            <a:off x="830638" y="3931594"/>
            <a:ext cx="5273457" cy="685765"/>
          </a:xfrm>
          <a:prstGeom prst="rect">
            <a:avLst/>
          </a:prstGeom>
        </p:spPr>
        <p:txBody>
          <a:bodyPr anchor="t" anchorCtr="0" bIns="45700" lIns="91425" rIns="91425" rtlCol="0" spcFirstLastPara="1" tIns="45700" vert="horz" wrap="square">
            <a:noAutofit/>
          </a:bodyPr>
          <a:lstStyle>
            <a:lvl1pPr algn="l" defTabSz="685800" eaLnBrk="1" hangingPunct="1" indent="-171450" latinLnBrk="0" marL="171450" rtl="0">
              <a:lnSpc>
                <a:spcPct val="90000"/>
              </a:lnSpc>
              <a:spcBef>
                <a:spcPts val="750"/>
              </a:spcBef>
              <a:buFont charset="0" panose="020B0604020202020204" pitchFamily="34" typeface="Arial"/>
              <a:buChar char="•"/>
              <a:defRPr kern="1200"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685800" eaLnBrk="1" hangingPunct="1" indent="-171450" latinLnBrk="0" marL="5143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685800" eaLnBrk="1" hangingPunct="1" indent="-171450" latinLnBrk="0" marL="8572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685800" eaLnBrk="1" hangingPunct="1" indent="-171450" latinLnBrk="0" marL="12001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685800" eaLnBrk="1" hangingPunct="1" indent="-171450" latinLnBrk="0" marL="15430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685800" eaLnBrk="1" hangingPunct="1" indent="-171450" latinLnBrk="0" marL="18859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685800" eaLnBrk="1" hangingPunct="1" indent="-171450" latinLnBrk="0" marL="22288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685800" eaLnBrk="1" hangingPunct="1" indent="-171450" latinLnBrk="0" marL="25717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685800" eaLnBrk="1" hangingPunct="1" indent="-171450" latinLnBrk="0" marL="2914650" rtl="0">
              <a:lnSpc>
                <a:spcPct val="90000"/>
              </a:lnSpc>
              <a:spcBef>
                <a:spcPts val="375"/>
              </a:spcBef>
              <a:buFont charset="0" panose="020B0604020202020204" pitchFamily="34" typeface="Arial"/>
              <a:buChar char="•"/>
              <a:defRPr kern="1200"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203200">
              <a:lnSpc>
                <a:spcPct val="100000"/>
              </a:lnSpc>
              <a:spcBef>
                <a:spcPts val="0"/>
              </a:spcBef>
              <a:buClr>
                <a:srgbClr val="D52C2A"/>
              </a:buClr>
              <a:buSzPct val="90000"/>
              <a:buNone/>
            </a:pPr>
            <a:r>
              <a:rPr b="1" dirty="0" lang="uk-UA" sz="2000">
                <a:latin typeface="+mj-lt"/>
              </a:rPr>
              <a:t> </a:t>
            </a:r>
            <a:r>
              <a:rPr b="1" dirty="0" lang="uk-UA" sz="1800">
                <a:latin typeface="+mj-lt"/>
              </a:rPr>
              <a:t>конфіскація врожаю спричинить активізацію повстанського руху</a:t>
            </a:r>
          </a:p>
        </p:txBody>
      </p:sp>
      <p:sp>
        <p:nvSpPr>
          <p:cNvPr id="4" name="Стрелка вниз 3">
            <a:extLst>
              <a:ext uri="{FF2B5EF4-FFF2-40B4-BE49-F238E27FC236}">
                <a16:creationId xmlns:a16="http://schemas.microsoft.com/office/drawing/2014/main" id="{3DC02630-91BD-3F43-8E36-4DEA65197F5B}"/>
              </a:ext>
            </a:extLst>
          </p:cNvPr>
          <p:cNvSpPr/>
          <p:nvPr/>
        </p:nvSpPr>
        <p:spPr>
          <a:xfrm>
            <a:off x="1132227" y="1315682"/>
            <a:ext cx="4670281" cy="809753"/>
          </a:xfrm>
          <a:prstGeom prst="downArrow">
            <a:avLst/>
          </a:prstGeom>
          <a:solidFill>
            <a:srgbClr val="F8CBAD">
              <a:alpha val="6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err="1" lang="ru-RU" sz="1600">
                <a:solidFill>
                  <a:srgbClr val="C00000"/>
                </a:solidFill>
              </a:rPr>
              <a:t>Травень</a:t>
            </a:r>
            <a:r>
              <a:rPr b="1" dirty="0" lang="ru-RU" sz="1600">
                <a:solidFill>
                  <a:srgbClr val="C00000"/>
                </a:solidFill>
              </a:rPr>
              <a:t> 1921 – план </a:t>
            </a:r>
            <a:r>
              <a:rPr b="1" dirty="0" err="1" lang="ru-RU" sz="1600">
                <a:solidFill>
                  <a:srgbClr val="C00000"/>
                </a:solidFill>
              </a:rPr>
              <a:t>Юрія</a:t>
            </a:r>
            <a:r>
              <a:rPr b="1" dirty="0" lang="ru-RU" sz="1600">
                <a:solidFill>
                  <a:srgbClr val="C00000"/>
                </a:solidFill>
              </a:rPr>
              <a:t> </a:t>
            </a:r>
            <a:r>
              <a:rPr b="1" dirty="0" err="1" lang="ru-RU" sz="1600">
                <a:solidFill>
                  <a:srgbClr val="C00000"/>
                </a:solidFill>
              </a:rPr>
              <a:t>Отмарштейна</a:t>
            </a:r>
            <a:endParaRPr dirty="0" lang="x-none" sz="160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E1BF71-0978-9B4F-9629-8C9417A9F88D}"/>
              </a:ext>
            </a:extLst>
          </p:cNvPr>
          <p:cNvSpPr txBox="1"/>
          <p:nvPr/>
        </p:nvSpPr>
        <p:spPr>
          <a:xfrm>
            <a:off x="5545782" y="5399779"/>
            <a:ext cx="31772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dirty="0" i="1" kern="1200" lang="ru-RU">
                <a:solidFill>
                  <a:schemeClr val="tx1"/>
                </a:solidFill>
                <a:latin typeface="+mj-lt"/>
                <a:ea typeface="Roboto"/>
              </a:rPr>
              <a:t>Начальник оперативного </a:t>
            </a:r>
          </a:p>
          <a:p>
            <a:pPr algn="r"/>
            <a:r>
              <a:rPr dirty="0" err="1" i="1" kern="1200" lang="ru-RU">
                <a:solidFill>
                  <a:schemeClr val="tx1"/>
                </a:solidFill>
                <a:latin typeface="+mj-lt"/>
                <a:ea typeface="Roboto"/>
              </a:rPr>
              <a:t>відділу</a:t>
            </a:r>
            <a:r>
              <a:rPr dirty="0" i="1" kern="1200" lang="ru-RU">
                <a:solidFill>
                  <a:schemeClr val="tx1"/>
                </a:solidFill>
                <a:latin typeface="+mj-lt"/>
                <a:ea typeface="Roboto"/>
              </a:rPr>
              <a:t> ППШ </a:t>
            </a:r>
            <a:r>
              <a:rPr dirty="0" err="1" i="1" kern="1200" lang="ru-RU">
                <a:solidFill>
                  <a:schemeClr val="tx1"/>
                </a:solidFill>
                <a:latin typeface="+mj-lt"/>
                <a:ea typeface="Roboto"/>
              </a:rPr>
              <a:t>Юрій</a:t>
            </a:r>
            <a:r>
              <a:rPr dirty="0" i="1" kern="1200" lang="ru-RU">
                <a:solidFill>
                  <a:schemeClr val="tx1"/>
                </a:solidFill>
                <a:latin typeface="+mj-lt"/>
                <a:ea typeface="Roboto"/>
              </a:rPr>
              <a:t> </a:t>
            </a:r>
            <a:r>
              <a:rPr dirty="0" err="1" i="1" kern="1200" lang="ru-RU">
                <a:solidFill>
                  <a:schemeClr val="tx1"/>
                </a:solidFill>
                <a:latin typeface="+mj-lt"/>
                <a:ea typeface="Roboto"/>
              </a:rPr>
              <a:t>Отмарштейн</a:t>
            </a:r>
            <a:r>
              <a:rPr dirty="0" i="1" kern="1200" lang="ru-RU">
                <a:solidFill>
                  <a:schemeClr val="tx1"/>
                </a:solidFill>
                <a:latin typeface="+mj-lt"/>
                <a:ea typeface="Roboto"/>
              </a:rPr>
              <a:t>. Автор портрету Артур </a:t>
            </a:r>
            <a:r>
              <a:rPr dirty="0" err="1" i="1" kern="1200" lang="ru-RU">
                <a:solidFill>
                  <a:schemeClr val="tx1"/>
                </a:solidFill>
                <a:latin typeface="+mj-lt"/>
                <a:ea typeface="Roboto"/>
              </a:rPr>
              <a:t>Орльонов</a:t>
            </a:r>
            <a:r>
              <a:rPr dirty="0" i="1" kern="1200" lang="ru-RU">
                <a:solidFill>
                  <a:schemeClr val="tx1"/>
                </a:solidFill>
                <a:latin typeface="+mj-lt"/>
                <a:ea typeface="Roboto"/>
              </a:rPr>
              <a:t>. Фото </a:t>
            </a:r>
            <a:r>
              <a:rPr dirty="0" err="1" i="1" kern="1200" lang="ru-RU">
                <a:solidFill>
                  <a:schemeClr val="tx1"/>
                </a:solidFill>
                <a:latin typeface="+mj-lt"/>
                <a:ea typeface="Roboto"/>
              </a:rPr>
              <a:t>із</a:t>
            </a:r>
            <a:r>
              <a:rPr dirty="0" i="1" kern="1200" lang="ru-RU">
                <a:solidFill>
                  <a:schemeClr val="tx1"/>
                </a:solidFill>
                <a:latin typeface="+mj-lt"/>
                <a:ea typeface="Roboto"/>
              </a:rPr>
              <a:t> сайту БФ «</a:t>
            </a:r>
            <a:r>
              <a:rPr dirty="0" err="1" i="1" kern="1200" lang="ru-RU">
                <a:solidFill>
                  <a:schemeClr val="tx1"/>
                </a:solidFill>
                <a:latin typeface="+mj-lt"/>
                <a:ea typeface="Roboto"/>
              </a:rPr>
              <a:t>Героїка</a:t>
            </a:r>
            <a:r>
              <a:rPr dirty="0" i="1" kern="1200" lang="ru-RU">
                <a:solidFill>
                  <a:schemeClr val="tx1"/>
                </a:solidFill>
                <a:latin typeface="+mj-lt"/>
                <a:ea typeface="Roboto"/>
              </a:rPr>
              <a:t>»  </a:t>
            </a:r>
            <a:endParaRPr dirty="0" i="1" kern="1200" lang="x-none">
              <a:solidFill>
                <a:schemeClr val="tx1"/>
              </a:solidFill>
              <a:latin typeface="+mj-lt"/>
              <a:ea typeface="Roboto"/>
            </a:endParaRPr>
          </a:p>
        </p:txBody>
      </p:sp>
      <p:sp>
        <p:nvSpPr>
          <p:cNvPr id="22" name="Google Shape;106;p2">
            <a:extLst>
              <a:ext uri="{FF2B5EF4-FFF2-40B4-BE49-F238E27FC236}">
                <a16:creationId xmlns:a16="http://schemas.microsoft.com/office/drawing/2014/main" id="{11E2F7AF-7197-6C43-82F0-3BA8BC30041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17649" y="125585"/>
            <a:ext cx="2886446" cy="894414"/>
          </a:xfrm>
          <a:prstGeom prst="rect">
            <a:avLst/>
          </a:prstGeom>
          <a:noFill/>
          <a:ln>
            <a:noFill/>
          </a:ln>
        </p:spPr>
        <p:txBody>
          <a:bodyPr anchor="ctr" anchorCtr="0" bIns="45700" lIns="91425" rIns="91425" rtlCol="0" spcFirstLastPara="1" tIns="45700" vert="horz" wrap="square">
            <a:noAutofit/>
          </a:bodyPr>
          <a:lstStyle/>
          <a:p>
            <a:pPr>
              <a:spcBef>
                <a:spcPts val="0"/>
              </a:spcBef>
            </a:pPr>
            <a:r>
              <a:rPr b="1" dirty="0" lang="uk-UA" sz="3200">
                <a:sym typeface="Century Gothic"/>
              </a:rPr>
              <a:t>Коли починати?</a:t>
            </a:r>
            <a:endParaRPr b="1" dirty="0" lang="uk-UA" sz="3200"/>
          </a:p>
        </p:txBody>
      </p:sp>
      <p:sp>
        <p:nvSpPr>
          <p:cNvPr id="23" name="Стрелка вниз 22">
            <a:extLst>
              <a:ext uri="{FF2B5EF4-FFF2-40B4-BE49-F238E27FC236}">
                <a16:creationId xmlns:a16="http://schemas.microsoft.com/office/drawing/2014/main" id="{24E375C6-4C3A-1241-9533-B1C35C7AA7AC}"/>
              </a:ext>
            </a:extLst>
          </p:cNvPr>
          <p:cNvSpPr/>
          <p:nvPr/>
        </p:nvSpPr>
        <p:spPr>
          <a:xfrm>
            <a:off x="1132227" y="3121841"/>
            <a:ext cx="4670281" cy="809753"/>
          </a:xfrm>
          <a:prstGeom prst="downArrow">
            <a:avLst/>
          </a:prstGeom>
          <a:solidFill>
            <a:srgbClr val="F8CBAD">
              <a:alpha val="6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err="1" lang="ru-RU" sz="1600">
                <a:solidFill>
                  <a:srgbClr val="C00000"/>
                </a:solidFill>
              </a:rPr>
              <a:t>Серпень</a:t>
            </a:r>
            <a:r>
              <a:rPr b="1" dirty="0" lang="ru-RU" sz="1600">
                <a:solidFill>
                  <a:srgbClr val="C00000"/>
                </a:solidFill>
              </a:rPr>
              <a:t> 1921 </a:t>
            </a:r>
            <a:endParaRPr dirty="0" lang="x-none" sz="1600">
              <a:solidFill>
                <a:srgbClr val="C00000"/>
              </a:solidFill>
            </a:endParaRPr>
          </a:p>
        </p:txBody>
      </p:sp>
      <p:sp>
        <p:nvSpPr>
          <p:cNvPr id="24" name="Стрелка вниз 23">
            <a:extLst>
              <a:ext uri="{FF2B5EF4-FFF2-40B4-BE49-F238E27FC236}">
                <a16:creationId xmlns:a16="http://schemas.microsoft.com/office/drawing/2014/main" id="{1E62A354-CCA7-6F42-96E4-D9921FCA3965}"/>
              </a:ext>
            </a:extLst>
          </p:cNvPr>
          <p:cNvSpPr/>
          <p:nvPr/>
        </p:nvSpPr>
        <p:spPr>
          <a:xfrm>
            <a:off x="1132227" y="4851636"/>
            <a:ext cx="4670281" cy="809753"/>
          </a:xfrm>
          <a:prstGeom prst="downArrow">
            <a:avLst/>
          </a:prstGeom>
          <a:solidFill>
            <a:srgbClr val="F8CBAD">
              <a:alpha val="6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err="1" lang="ru-RU" sz="1600">
                <a:solidFill>
                  <a:srgbClr val="C00000"/>
                </a:solidFill>
              </a:rPr>
              <a:t>Жовтень</a:t>
            </a:r>
            <a:r>
              <a:rPr b="1" dirty="0" lang="ru-RU" sz="1600">
                <a:solidFill>
                  <a:srgbClr val="C00000"/>
                </a:solidFill>
              </a:rPr>
              <a:t> 1921 – план Юрка </a:t>
            </a:r>
            <a:r>
              <a:rPr b="1" dirty="0" err="1" lang="ru-RU" sz="1600">
                <a:solidFill>
                  <a:srgbClr val="C00000"/>
                </a:solidFill>
              </a:rPr>
              <a:t>Тютюнника</a:t>
            </a:r>
            <a:endParaRPr dirty="0" lang="x-none" sz="1600">
              <a:solidFill>
                <a:srgbClr val="C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6260A6-815B-A646-89FA-2EA04F828DB4}"/>
              </a:ext>
            </a:extLst>
          </p:cNvPr>
          <p:cNvSpPr txBox="1"/>
          <p:nvPr/>
        </p:nvSpPr>
        <p:spPr>
          <a:xfrm>
            <a:off x="735614" y="5719489"/>
            <a:ext cx="54635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marL="203200">
              <a:spcBef>
                <a:spcPts val="0"/>
              </a:spcBef>
              <a:buClr>
                <a:srgbClr val="D52C2A"/>
              </a:buClr>
              <a:buSzPct val="90000"/>
            </a:pPr>
            <a:r>
              <a:rPr b="1" dirty="0" lang="uk-UA" sz="1800">
                <a:latin typeface="+mj-lt"/>
              </a:rPr>
              <a:t>одночасний удар з трьох напрямків </a:t>
            </a:r>
          </a:p>
          <a:p>
            <a:pPr algn="ctr" marL="203200">
              <a:spcBef>
                <a:spcPts val="0"/>
              </a:spcBef>
              <a:buClr>
                <a:srgbClr val="D52C2A"/>
              </a:buClr>
              <a:buSzPct val="90000"/>
            </a:pPr>
            <a:r>
              <a:rPr b="1" dirty="0" lang="uk-UA" sz="1800">
                <a:latin typeface="+mj-lt"/>
              </a:rPr>
              <a:t>трьома групами </a:t>
            </a:r>
          </a:p>
        </p:txBody>
      </p:sp>
      <p:cxnSp>
        <p:nvCxnSpPr>
          <p:cNvPr id="26" name="Straight Arrow Connector 32">
            <a:extLst>
              <a:ext uri="{FF2B5EF4-FFF2-40B4-BE49-F238E27FC236}">
                <a16:creationId xmlns:a16="http://schemas.microsoft.com/office/drawing/2014/main" id="{0583BE99-F513-E447-9B54-AC5DCE7C12DA}"/>
              </a:ext>
            </a:extLst>
          </p:cNvPr>
          <p:cNvCxnSpPr>
            <a:cxnSpLocks/>
          </p:cNvCxnSpPr>
          <p:nvPr/>
        </p:nvCxnSpPr>
        <p:spPr>
          <a:xfrm>
            <a:off x="8722990" y="4157669"/>
            <a:ext cx="0" cy="2076876"/>
          </a:xfrm>
          <a:prstGeom prst="straightConnector1">
            <a:avLst/>
          </a:prstGeom>
          <a:ln>
            <a:solidFill>
              <a:srgbClr val="D52C2A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954060" y="1072650"/>
            <a:ext cx="2743200" cy="134487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954060" y="2854280"/>
            <a:ext cx="2743200" cy="134487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50">
            <a:extLst>
              <a:ext uri="{FF2B5EF4-FFF2-40B4-BE49-F238E27FC236}">
                <a16:creationId xmlns:a16="http://schemas.microsoft.com/office/drawing/2014/main" id="{A99084E0-B214-3C4D-ADC2-1C5D0DB761B1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19" y="1161640"/>
            <a:ext cx="2711657" cy="403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2352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6023</TotalTime>
  <Words>1778</Words>
  <Application>Microsoft Office PowerPoint</Application>
  <PresentationFormat>Экран (4:3)</PresentationFormat>
  <Paragraphs>267</Paragraphs>
  <Slides>26</Slides>
  <Notes>26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Century Gothic</vt:lpstr>
      <vt:lpstr>Corbel</vt:lpstr>
      <vt:lpstr>Roboto</vt:lpstr>
      <vt:lpstr>Arial</vt:lpstr>
      <vt:lpstr>Wingdings</vt:lpstr>
      <vt:lpstr>Calibri Light</vt:lpstr>
      <vt:lpstr>Times New Roman</vt:lpstr>
      <vt:lpstr>Calibri</vt:lpstr>
      <vt:lpstr>Office Theme</vt:lpstr>
      <vt:lpstr>think-cell Slide</vt:lpstr>
      <vt:lpstr>Презентация PowerPoint</vt:lpstr>
      <vt:lpstr>Другий Зимовий похід /Листопадовий рейд –</vt:lpstr>
      <vt:lpstr>Революційний контекст</vt:lpstr>
      <vt:lpstr>Україна під окупацією</vt:lpstr>
      <vt:lpstr>Україна повстала проти червоної окупації</vt:lpstr>
      <vt:lpstr>Керівництво повстанням</vt:lpstr>
      <vt:lpstr>Керівництво повстанням</vt:lpstr>
      <vt:lpstr>Перший Зимовий похід надихав </vt:lpstr>
      <vt:lpstr>Коли починати?</vt:lpstr>
      <vt:lpstr>Презентация PowerPoint</vt:lpstr>
      <vt:lpstr>Презентация PowerPoint</vt:lpstr>
      <vt:lpstr>Презентация PowerPoint</vt:lpstr>
      <vt:lpstr>Наближається буря</vt:lpstr>
      <vt:lpstr>Юрко Тютюнник (1891–1930) </vt:lpstr>
      <vt:lpstr>Презентация PowerPoint</vt:lpstr>
      <vt:lpstr>Презентация PowerPoint</vt:lpstr>
      <vt:lpstr>Перший пішов!</vt:lpstr>
      <vt:lpstr>Михайло Палій-Сидорянський (1895 – 1963)  </vt:lpstr>
      <vt:lpstr>Презентация PowerPoint</vt:lpstr>
      <vt:lpstr>Андрій Гулий-Гуленко (1886–1929) 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110</cp:revision>
  <dcterms:created xsi:type="dcterms:W3CDTF">2016-04-12T18:48:38Z</dcterms:created>
  <dcterms:modified xsi:type="dcterms:W3CDTF">2021-11-24T21:23:16Z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5688166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