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432"/>
    <a:srgbClr val="8A8C8E"/>
    <a:srgbClr val="007A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1987-9685-4CDA-9718-9D98744A5D75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2419B-F046-431B-B278-94A25E80B8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84" y="6453336"/>
            <a:ext cx="8512461" cy="11241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31807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1488915"/>
            <a:ext cx="8512461" cy="112413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971600" y="5877272"/>
            <a:ext cx="7848872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          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err="1" smtClean="0">
                <a:solidFill>
                  <a:srgbClr val="007A48"/>
                </a:solidFill>
                <a:latin typeface="Akrobat Black" pitchFamily="50" charset="-52"/>
              </a:rPr>
              <a:t>portal</a:t>
            </a:r>
            <a:r>
              <a:rPr lang="uk-UA" sz="3600" b="1" dirty="0" smtClean="0">
                <a:solidFill>
                  <a:srgbClr val="007A48"/>
                </a:solidFill>
                <a:latin typeface="Akrobat Black" pitchFamily="50" charset="-52"/>
              </a:rPr>
              <a:t>.</a:t>
            </a:r>
            <a:r>
              <a:rPr lang="ru-RU" sz="3600" b="1" dirty="0" err="1" smtClean="0">
                <a:solidFill>
                  <a:srgbClr val="007A48"/>
                </a:solidFill>
                <a:latin typeface="Akrobat Black" pitchFamily="50" charset="-52"/>
              </a:rPr>
              <a:t>pfu</a:t>
            </a:r>
            <a:r>
              <a:rPr lang="uk-UA" sz="3600" b="1" dirty="0" smtClean="0">
                <a:solidFill>
                  <a:srgbClr val="007A48"/>
                </a:solidFill>
                <a:latin typeface="Akrobat Black" pitchFamily="50" charset="-52"/>
              </a:rPr>
              <a:t>.</a:t>
            </a:r>
            <a:r>
              <a:rPr lang="ru-RU" sz="3600" b="1" dirty="0" err="1" smtClean="0">
                <a:solidFill>
                  <a:srgbClr val="007A48"/>
                </a:solidFill>
                <a:latin typeface="Akrobat Black" pitchFamily="50" charset="-52"/>
              </a:rPr>
              <a:t>gov</a:t>
            </a:r>
            <a:r>
              <a:rPr lang="uk-UA" sz="3600" b="1" dirty="0" smtClean="0">
                <a:solidFill>
                  <a:srgbClr val="007A48"/>
                </a:solidFill>
                <a:latin typeface="Akrobat Black" pitchFamily="50" charset="-52"/>
              </a:rPr>
              <a:t>.</a:t>
            </a:r>
            <a:r>
              <a:rPr lang="ru-RU" sz="3600" b="1" dirty="0" err="1" smtClean="0">
                <a:solidFill>
                  <a:srgbClr val="007A48"/>
                </a:solidFill>
                <a:latin typeface="Akrobat Black" pitchFamily="50" charset="-52"/>
              </a:rPr>
              <a:t>ua</a:t>
            </a:r>
            <a:endParaRPr lang="uk-UA" sz="3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9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27584" y="4149080"/>
            <a:ext cx="756084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 </a:t>
            </a:r>
          </a:p>
          <a:p>
            <a:pPr lvl="0">
              <a:spcBef>
                <a:spcPct val="0"/>
              </a:spcBef>
              <a:defRPr/>
            </a:pPr>
            <a:endParaRPr lang="uk-UA" sz="32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400" b="1" dirty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11552" y="1700808"/>
            <a:ext cx="4032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Залишайтесь вдома та отримуйте пенсійні послуги дистанційно</a:t>
            </a:r>
            <a:endParaRPr lang="ru-RU" sz="3200" dirty="0"/>
          </a:p>
        </p:txBody>
      </p:sp>
      <p:pic>
        <p:nvPicPr>
          <p:cNvPr id="14" name="Рисунок 13" descr="Port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3655" y="1844824"/>
            <a:ext cx="4666377" cy="3769783"/>
          </a:xfrm>
          <a:prstGeom prst="rect">
            <a:avLst/>
          </a:prstGeom>
          <a:ln w="76200">
            <a:solidFill>
              <a:srgbClr val="007A48"/>
            </a:solidFill>
          </a:ln>
        </p:spPr>
      </p:pic>
      <p:pic>
        <p:nvPicPr>
          <p:cNvPr id="15" name="Рисунок 14" descr="ковід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3356992"/>
            <a:ext cx="3888432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368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84" y="6453336"/>
            <a:ext cx="8512461" cy="11241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31807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88915"/>
            <a:ext cx="8512461" cy="112413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547664" y="1844824"/>
            <a:ext cx="6336704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4005064"/>
            <a:ext cx="8728485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endParaRPr lang="uk-UA" sz="2400" b="1" dirty="0" smtClean="0">
              <a:solidFill>
                <a:srgbClr val="8A8C8E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11" name="Рисунок 10" descr="цвет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276872"/>
            <a:ext cx="4464496" cy="345638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803546" y="1772816"/>
            <a:ext cx="40014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Вітаємо з Днем працівника</a:t>
            </a:r>
          </a:p>
          <a:p>
            <a:pPr lvl="0" algn="ctr">
              <a:spcBef>
                <a:spcPct val="0"/>
              </a:spcBef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Соціальної сфери!</a:t>
            </a:r>
          </a:p>
        </p:txBody>
      </p:sp>
      <p:pic>
        <p:nvPicPr>
          <p:cNvPr id="14" name="Рисунок 13" descr="13751-8589236-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48" y="4005064"/>
            <a:ext cx="3744416" cy="1993404"/>
          </a:xfrm>
          <a:prstGeom prst="rect">
            <a:avLst/>
          </a:prstGeom>
          <a:ln w="76200">
            <a:solidFill>
              <a:srgbClr val="007A48"/>
            </a:solidFill>
          </a:ln>
        </p:spPr>
      </p:pic>
      <p:sp>
        <p:nvSpPr>
          <p:cNvPr id="15" name="Прямоугольник 14"/>
          <p:cNvSpPr/>
          <p:nvPr/>
        </p:nvSpPr>
        <p:spPr>
          <a:xfrm>
            <a:off x="4572000" y="270892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Натхнення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,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щирості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та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терпіння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у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Вашій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благородній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справі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,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реалізації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ідей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та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задумів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на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користь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 кожного </a:t>
            </a:r>
            <a:r>
              <a:rPr lang="ru-RU" sz="2000" dirty="0" err="1" smtClean="0">
                <a:solidFill>
                  <a:srgbClr val="FFC432"/>
                </a:solidFill>
                <a:latin typeface="Akrobat Black" pitchFamily="50" charset="-52"/>
              </a:rPr>
              <a:t>громадянина</a:t>
            </a:r>
            <a:r>
              <a:rPr lang="ru-RU" sz="2000" dirty="0" smtClean="0">
                <a:solidFill>
                  <a:srgbClr val="FFC432"/>
                </a:solidFill>
                <a:latin typeface="Akrobat Black" pitchFamily="50" charset="-52"/>
              </a:rPr>
              <a:t>!</a:t>
            </a:r>
            <a:endParaRPr lang="ru-RU" sz="2000" dirty="0">
              <a:solidFill>
                <a:srgbClr val="FFC432"/>
              </a:solidFill>
              <a:latin typeface="Akrobat Black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68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708920"/>
            <a:ext cx="1678465" cy="1656184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84" y="6453336"/>
            <a:ext cx="8512461" cy="11241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31807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88915"/>
            <a:ext cx="8512461" cy="112413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547664" y="1916832"/>
            <a:ext cx="6336704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ШАНОВНІ  ГРОМАДЯНИ!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0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У разі виникнення питань з пенсійного забезпечення – телефонуйте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на «гарячу лінію» управління: </a:t>
            </a:r>
            <a:endParaRPr lang="uk-UA" sz="3200" b="1" dirty="0" smtClean="0">
              <a:solidFill>
                <a:srgbClr val="007A48"/>
              </a:solidFill>
              <a:latin typeface="Akrobat ExtraBold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4005064"/>
            <a:ext cx="8728485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r>
              <a:rPr lang="uk-UA" sz="2200" b="1" dirty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r>
              <a:rPr lang="uk-UA" sz="3600" b="1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      </a:t>
            </a:r>
            <a:r>
              <a:rPr lang="uk-UA" sz="44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(06239) 6-44-15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	Понеділок-четвер з 10.00 до 19.00, п</a:t>
            </a:r>
            <a:r>
              <a:rPr lang="en-US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en-US" sz="2400" b="1" noProof="1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ятниця</a:t>
            </a: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з 10.00 до 18.00,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	субота-неділя  - вихідний </a:t>
            </a:r>
          </a:p>
        </p:txBody>
      </p:sp>
    </p:spTree>
    <p:extLst>
      <p:ext uri="{BB962C8B-B14F-4D97-AF65-F5344CB8AC3E}">
        <p14:creationId xmlns:p14="http://schemas.microsoft.com/office/powerpoint/2010/main" xmlns="" val="159808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852" y="2636912"/>
            <a:ext cx="1678465" cy="1656184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84" y="6453336"/>
            <a:ext cx="8512461" cy="11241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31807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88915"/>
            <a:ext cx="8512461" cy="112413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547664" y="1916832"/>
            <a:ext cx="6336704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ШАНОВНІ  ГРОМАДЯНИ!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0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У разі виникнення питань з пенсійного забезпечення – телефонуйте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на «гарячу лінію» управління: </a:t>
            </a:r>
            <a:endParaRPr lang="uk-UA" sz="3200" b="1" dirty="0" smtClean="0">
              <a:solidFill>
                <a:srgbClr val="007A48"/>
              </a:solidFill>
              <a:latin typeface="Akrobat ExtraBold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07504" y="4005064"/>
            <a:ext cx="8728485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r>
              <a:rPr lang="uk-UA" sz="36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      </a:t>
            </a:r>
            <a:r>
              <a:rPr lang="uk-UA" sz="36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(06239) 2-41-86,  (099) 678 02 73</a:t>
            </a:r>
            <a:r>
              <a:rPr lang="uk-UA" sz="3200" b="1" dirty="0" smtClean="0">
                <a:solidFill>
                  <a:schemeClr val="bg1">
                    <a:lumMod val="50000"/>
                  </a:schemeClr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endParaRPr lang="uk-UA" sz="1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	Понеділок-четвер з 10.00 до 19.00, п</a:t>
            </a:r>
            <a:r>
              <a:rPr lang="en-US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en-US" sz="2400" b="1" noProof="1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ятниця</a:t>
            </a: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з 10.00 до 18.00,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  	субота-неділя  - вихідний </a:t>
            </a:r>
          </a:p>
        </p:txBody>
      </p:sp>
    </p:spTree>
    <p:extLst>
      <p:ext uri="{BB962C8B-B14F-4D97-AF65-F5344CB8AC3E}">
        <p14:creationId xmlns:p14="http://schemas.microsoft.com/office/powerpoint/2010/main" xmlns="" val="1030863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309" y="2477129"/>
            <a:ext cx="1305403" cy="1383920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8224" y="308015"/>
            <a:ext cx="2161032" cy="1078992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884" y="6453336"/>
            <a:ext cx="8512461" cy="112413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606" y="318070"/>
            <a:ext cx="1122041" cy="109470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547664" y="260648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ПОКРОВСЬКЕ</a:t>
            </a:r>
            <a:r>
              <a:rPr kumimoji="0" lang="uk-UA" b="1" i="0" u="none" strike="noStrike" kern="1200" cap="none" spc="0" normalizeH="0" noProof="0" dirty="0" smtClean="0">
                <a:ln>
                  <a:noFill/>
                </a:ln>
                <a:solidFill>
                  <a:srgbClr val="007A48"/>
                </a:solidFill>
                <a:effectLst/>
                <a:uLnTx/>
                <a:uFillTx/>
                <a:latin typeface="Akrobat ExtraBold" pitchFamily="50" charset="-52"/>
                <a:ea typeface="Akrobat ExtraBold" charset="0"/>
                <a:cs typeface="Akrobat ExtraBold" charset="0"/>
              </a:rPr>
              <a:t> ОБ</a:t>
            </a:r>
            <a:r>
              <a:rPr lang="en-US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b="1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ЄДНАНЕ УПРАВЛІННЯ</a:t>
            </a:r>
            <a:r>
              <a:rPr lang="uk-UA" b="1" noProof="0" dirty="0" smtClean="0">
                <a:solidFill>
                  <a:srgbClr val="007A48"/>
                </a:solidFill>
                <a:latin typeface="Akrobat ExtraBold" pitchFamily="50" charset="-52"/>
                <a:ea typeface="Akrobat ExtraBold" charset="0"/>
                <a:cs typeface="Akrobat ExtraBold" charset="0"/>
              </a:rPr>
              <a:t> ПЕНСІЙНОГО ФОНДУ УКРАЇНИ  ДОНЕЦЬКОЇ ОБЛАСТІ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7A48"/>
              </a:solidFill>
              <a:effectLst/>
              <a:uLnTx/>
              <a:uFillTx/>
              <a:latin typeface="Akrobat ExtraBold" pitchFamily="50" charset="-52"/>
              <a:ea typeface="Akrobat ExtraBold" charset="0"/>
              <a:cs typeface="Akrobat ExtraBold" charset="0"/>
            </a:endParaRPr>
          </a:p>
        </p:txBody>
      </p:sp>
      <p:pic>
        <p:nvPicPr>
          <p:cNvPr id="9" name="Изображение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488915"/>
            <a:ext cx="8512461" cy="112413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1547664" y="1700808"/>
            <a:ext cx="6336704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Skype-</a:t>
            </a:r>
            <a:r>
              <a:rPr lang="uk-UA" sz="60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зв</a:t>
            </a:r>
            <a:r>
              <a:rPr lang="en-US" sz="60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uk-UA" sz="6000" b="1" dirty="0" err="1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язок</a:t>
            </a:r>
            <a:r>
              <a:rPr lang="uk-UA" sz="60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0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" b="1" dirty="0" smtClean="0">
                <a:solidFill>
                  <a:srgbClr val="007A48"/>
                </a:solidFill>
                <a:latin typeface="Akrobat" pitchFamily="50" charset="-52"/>
                <a:ea typeface="Akrobat ExtraBold" charset="0"/>
                <a:cs typeface="Akrobat ExtraBold" charset="0"/>
              </a:rPr>
              <a:t>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187625" y="2636912"/>
            <a:ext cx="7056784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2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r>
              <a:rPr lang="uk-UA" sz="28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М. ПОКРОВСЬК:  </a:t>
            </a:r>
            <a:r>
              <a:rPr lang="en-US" sz="36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pfu_krasn_66</a:t>
            </a:r>
            <a:r>
              <a:rPr lang="uk-UA" sz="28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</a:t>
            </a:r>
            <a:r>
              <a:rPr lang="uk-UA" sz="2800" b="1" dirty="0" smtClean="0">
                <a:solidFill>
                  <a:schemeClr val="bg1">
                    <a:lumMod val="50000"/>
                  </a:schemeClr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	</a:t>
            </a:r>
            <a:r>
              <a:rPr lang="uk-UA" sz="2800" b="1" dirty="0" smtClean="0">
                <a:solidFill>
                  <a:srgbClr val="007A48"/>
                </a:solidFill>
                <a:latin typeface="Akrobat"/>
                <a:ea typeface="Akrobat ExtraBold" charset="0"/>
                <a:cs typeface="Akrobat ExtraBold" charset="0"/>
              </a:rPr>
              <a:t>М. МИРНОГРАД:  </a:t>
            </a:r>
            <a:r>
              <a:rPr lang="en-US" sz="3600" b="1" dirty="0" err="1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pfu</a:t>
            </a:r>
            <a:r>
              <a:rPr lang="uk-UA" sz="3600" b="1" dirty="0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</a:t>
            </a:r>
            <a:r>
              <a:rPr lang="en-US" sz="3600" b="1" dirty="0" err="1" smtClean="0">
                <a:solidFill>
                  <a:srgbClr val="007A48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Dimitrov</a:t>
            </a:r>
            <a:endParaRPr lang="uk-UA" sz="3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600" b="1" dirty="0" smtClean="0">
              <a:solidFill>
                <a:srgbClr val="007A48"/>
              </a:solidFill>
              <a:latin typeface="Akrobat Black" pitchFamily="50" charset="-52"/>
              <a:ea typeface="Akrobat ExtraBold" charset="0"/>
              <a:cs typeface="Akrobat ExtraBold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Понеділок-четвер з 10.00 до 19.00, п</a:t>
            </a:r>
            <a:r>
              <a:rPr lang="en-US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’</a:t>
            </a:r>
            <a:r>
              <a:rPr lang="en-US" sz="2400" b="1" noProof="1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ятниця</a:t>
            </a:r>
            <a:r>
              <a:rPr lang="uk-UA" sz="2400" b="1" dirty="0" smtClean="0">
                <a:solidFill>
                  <a:srgbClr val="8A8C8E"/>
                </a:solidFill>
                <a:latin typeface="Akrobat Black" pitchFamily="50" charset="-52"/>
                <a:ea typeface="Akrobat ExtraBold" charset="0"/>
                <a:cs typeface="Akrobat ExtraBold" charset="0"/>
              </a:rPr>
              <a:t> з 10.00 до 18.00, субота-неділя  - вихідний </a:t>
            </a:r>
          </a:p>
        </p:txBody>
      </p:sp>
    </p:spTree>
    <p:extLst>
      <p:ext uri="{BB962C8B-B14F-4D97-AF65-F5344CB8AC3E}">
        <p14:creationId xmlns:p14="http://schemas.microsoft.com/office/powerpoint/2010/main" xmlns="" val="2635223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140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Basova</dc:creator>
  <cp:lastModifiedBy>Basova</cp:lastModifiedBy>
  <cp:revision>80</cp:revision>
  <dcterms:created xsi:type="dcterms:W3CDTF">2020-10-15T14:25:59Z</dcterms:created>
  <dcterms:modified xsi:type="dcterms:W3CDTF">2021-02-03T09:44:44Z</dcterms:modified>
</cp:coreProperties>
</file>